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60" r:id="rId2"/>
  </p:sldMasterIdLst>
  <p:notesMasterIdLst>
    <p:notesMasterId r:id="rId17"/>
  </p:notesMasterIdLst>
  <p:sldIdLst>
    <p:sldId id="267" r:id="rId3"/>
    <p:sldId id="257" r:id="rId4"/>
    <p:sldId id="258" r:id="rId5"/>
    <p:sldId id="259" r:id="rId6"/>
    <p:sldId id="260" r:id="rId7"/>
    <p:sldId id="261" r:id="rId8"/>
    <p:sldId id="262" r:id="rId9"/>
    <p:sldId id="268" r:id="rId10"/>
    <p:sldId id="263" r:id="rId11"/>
    <p:sldId id="264" r:id="rId12"/>
    <p:sldId id="265" r:id="rId13"/>
    <p:sldId id="269" r:id="rId14"/>
    <p:sldId id="270" r:id="rId15"/>
    <p:sldId id="271" r:id="rId16"/>
  </p:sldIdLst>
  <p:sldSz cx="14630400" cy="8229600"/>
  <p:notesSz cx="8229600" cy="14630400"/>
  <p:embeddedFontLst>
    <p:embeddedFont>
      <p:font typeface="Bahnschrift Light SemiCondensed" panose="020B0502040204020203" pitchFamily="34" charset="0"/>
      <p:regular r:id="rId18"/>
    </p:embeddedFont>
    <p:embeddedFont>
      <p:font typeface="Consolas" panose="020B0609020204030204" pitchFamily="49" charset="0"/>
      <p:regular r:id="rId19"/>
      <p:bold r:id="rId20"/>
      <p:italic r:id="rId21"/>
      <p:boldItalic r:id="rId22"/>
    </p:embeddedFont>
    <p:embeddedFont>
      <p:font typeface="Corbel" panose="020B0503020204020204" pitchFamily="34" charset="0"/>
      <p:regular r:id="rId23"/>
      <p:bold r:id="rId24"/>
      <p:italic r:id="rId25"/>
      <p:boldItalic r:id="rId26"/>
    </p:embeddedFont>
    <p:embeddedFont>
      <p:font typeface="Inter" panose="020B060402020202020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6" d="100"/>
          <a:sy n="76" d="100"/>
        </p:scale>
        <p:origin x="33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font" Target="fonts/font4.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94965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655320" y="-5715"/>
            <a:ext cx="6017894" cy="8235316"/>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3514081" y="1656082"/>
            <a:ext cx="10289546" cy="3139439"/>
          </a:xfrm>
        </p:spPr>
        <p:txBody>
          <a:bodyPr anchor="b">
            <a:normAutofit/>
          </a:bodyPr>
          <a:lstStyle>
            <a:lvl1pPr algn="r">
              <a:defRPr sz="7200">
                <a:effectLst/>
              </a:defRPr>
            </a:lvl1pPr>
          </a:lstStyle>
          <a:p>
            <a:r>
              <a:rPr lang="en-US"/>
              <a:t>Click to edit Master title style</a:t>
            </a:r>
            <a:endParaRPr lang="en-US" dirty="0"/>
          </a:p>
        </p:txBody>
      </p:sp>
      <p:sp>
        <p:nvSpPr>
          <p:cNvPr id="3" name="Subtitle 2"/>
          <p:cNvSpPr>
            <a:spLocks noGrp="1"/>
          </p:cNvSpPr>
          <p:nvPr>
            <p:ph type="subTitle" idx="1"/>
          </p:nvPr>
        </p:nvSpPr>
        <p:spPr>
          <a:xfrm>
            <a:off x="5418453" y="4795520"/>
            <a:ext cx="8385174" cy="1666241"/>
          </a:xfrm>
        </p:spPr>
        <p:txBody>
          <a:bodyPr anchor="t">
            <a:normAutofit/>
          </a:bodyPr>
          <a:lstStyle>
            <a:lvl1pPr marL="0" indent="0" algn="r">
              <a:buNone/>
              <a:defRPr sz="2520">
                <a:solidFill>
                  <a:schemeClr val="tx1"/>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5" name="Footer Placeholder 4"/>
          <p:cNvSpPr>
            <a:spLocks noGrp="1"/>
          </p:cNvSpPr>
          <p:nvPr>
            <p:ph type="ftr" sz="quarter" idx="11"/>
          </p:nvPr>
        </p:nvSpPr>
        <p:spPr>
          <a:xfrm>
            <a:off x="6398894" y="7059931"/>
            <a:ext cx="5188853" cy="438150"/>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2498970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3142228" y="7040558"/>
            <a:ext cx="661400" cy="438150"/>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925762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86736" y="3200399"/>
            <a:ext cx="10716896" cy="2532458"/>
          </a:xfrm>
        </p:spPr>
        <p:txBody>
          <a:bodyPr anchor="b"/>
          <a:lstStyle>
            <a:lvl1pPr algn="r">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3086733" y="5732857"/>
            <a:ext cx="10716898" cy="1032480"/>
          </a:xfrm>
        </p:spPr>
        <p:txBody>
          <a:bodyPr anchor="t">
            <a:normAutofit/>
          </a:bodyPr>
          <a:lstStyle>
            <a:lvl1pPr marL="0" indent="0" algn="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3184530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81174" y="822961"/>
            <a:ext cx="12022456" cy="210311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781175" y="3200400"/>
            <a:ext cx="5874066" cy="3749041"/>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929561" y="3200400"/>
            <a:ext cx="5874067" cy="3749040"/>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8188320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2126615" y="3190240"/>
            <a:ext cx="5528626" cy="691514"/>
          </a:xfrm>
        </p:spPr>
        <p:txBody>
          <a:bodyPr anchor="b">
            <a:noAutofit/>
          </a:bodyPr>
          <a:lstStyle>
            <a:lvl1pPr marL="0" indent="0">
              <a:buNone/>
              <a:defRPr sz="3360" b="0">
                <a:solidFill>
                  <a:schemeClr val="accent1">
                    <a:lumMod val="75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781173" y="4002405"/>
            <a:ext cx="5874067" cy="2947034"/>
          </a:xfrm>
        </p:spPr>
        <p:txBody>
          <a:bodyPr anchor="t">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256585" y="3200400"/>
            <a:ext cx="5547044" cy="691514"/>
          </a:xfrm>
        </p:spPr>
        <p:txBody>
          <a:bodyPr anchor="b">
            <a:noAutofit/>
          </a:bodyPr>
          <a:lstStyle>
            <a:lvl1pPr marL="0" indent="0">
              <a:buNone/>
              <a:defRPr sz="3360" b="0">
                <a:solidFill>
                  <a:schemeClr val="accent1">
                    <a:lumMod val="75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929561" y="4002405"/>
            <a:ext cx="5874067" cy="2947034"/>
          </a:xfrm>
        </p:spPr>
        <p:txBody>
          <a:bodyPr anchor="t">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4013915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34734884"/>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56129744"/>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5" y="1920240"/>
            <a:ext cx="4258945" cy="1645920"/>
          </a:xfrm>
        </p:spPr>
        <p:txBody>
          <a:bodyPr anchor="b">
            <a:normAutofit/>
          </a:bodyPr>
          <a:lstStyle>
            <a:lvl1pPr algn="ctr">
              <a:defRPr sz="2880" b="0"/>
            </a:lvl1pPr>
          </a:lstStyle>
          <a:p>
            <a:r>
              <a:rPr lang="en-US"/>
              <a:t>Click to edit Master title style</a:t>
            </a:r>
            <a:endParaRPr lang="en-US" dirty="0"/>
          </a:p>
        </p:txBody>
      </p:sp>
      <p:sp>
        <p:nvSpPr>
          <p:cNvPr id="3" name="Content Placeholder 2"/>
          <p:cNvSpPr>
            <a:spLocks noGrp="1"/>
          </p:cNvSpPr>
          <p:nvPr>
            <p:ph idx="1"/>
          </p:nvPr>
        </p:nvSpPr>
        <p:spPr>
          <a:xfrm>
            <a:off x="6314440" y="822960"/>
            <a:ext cx="7489188" cy="6126481"/>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81175" y="3566160"/>
            <a:ext cx="4258945" cy="2194560"/>
          </a:xfrm>
        </p:spPr>
        <p:txBody>
          <a:bodyPr>
            <a:normAutofit/>
          </a:bodyPr>
          <a:lstStyle>
            <a:lvl1pPr marL="0" indent="0" algn="ctr">
              <a:buNone/>
              <a:defRPr sz="192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8157366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79269" y="2103119"/>
            <a:ext cx="6511390" cy="1645920"/>
          </a:xfrm>
        </p:spPr>
        <p:txBody>
          <a:bodyPr anchor="b">
            <a:normAutofit/>
          </a:bodyPr>
          <a:lstStyle>
            <a:lvl1pPr algn="ctr">
              <a:defRPr sz="336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113618" y="1097280"/>
            <a:ext cx="3937169" cy="54864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779269" y="3749039"/>
            <a:ext cx="6511390" cy="2194560"/>
          </a:xfrm>
        </p:spPr>
        <p:txBody>
          <a:bodyPr>
            <a:normAutofit/>
          </a:bodyPr>
          <a:lstStyle>
            <a:lvl1pPr marL="0" indent="0" algn="ctr">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32722819"/>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4" y="5679438"/>
            <a:ext cx="12022453" cy="680086"/>
          </a:xfrm>
        </p:spPr>
        <p:txBody>
          <a:bodyPr anchor="b">
            <a:normAutofit/>
          </a:bodyPr>
          <a:lstStyle>
            <a:lvl1pPr algn="ctr">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863214" y="1118535"/>
            <a:ext cx="9871133" cy="3797971"/>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781174" y="6359524"/>
            <a:ext cx="12022453" cy="592454"/>
          </a:xfrm>
        </p:spPr>
        <p:txBody>
          <a:bodyPr>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285369"/>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5" y="822960"/>
            <a:ext cx="12022453" cy="3657600"/>
          </a:xfrm>
        </p:spPr>
        <p:txBody>
          <a:bodyPr anchor="ctr">
            <a:normAutofit/>
          </a:bodyPr>
          <a:lstStyle>
            <a:lvl1pPr algn="ctr">
              <a:defRPr sz="3840" b="0" cap="none"/>
            </a:lvl1pPr>
          </a:lstStyle>
          <a:p>
            <a:r>
              <a:rPr lang="en-US"/>
              <a:t>Click to edit Master title style</a:t>
            </a:r>
            <a:endParaRPr lang="en-US" dirty="0"/>
          </a:p>
        </p:txBody>
      </p:sp>
      <p:sp>
        <p:nvSpPr>
          <p:cNvPr id="3" name="Text Placeholder 2"/>
          <p:cNvSpPr>
            <a:spLocks noGrp="1"/>
          </p:cNvSpPr>
          <p:nvPr>
            <p:ph type="body" idx="1"/>
          </p:nvPr>
        </p:nvSpPr>
        <p:spPr>
          <a:xfrm>
            <a:off x="1781175" y="5212080"/>
            <a:ext cx="12022456" cy="17373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03389613"/>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918334" y="103562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5" name="TextBox 14"/>
          <p:cNvSpPr txBox="1"/>
          <p:nvPr/>
        </p:nvSpPr>
        <p:spPr>
          <a:xfrm>
            <a:off x="13072110" y="338327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
        <p:nvSpPr>
          <p:cNvPr id="2" name="Title 1"/>
          <p:cNvSpPr>
            <a:spLocks noGrp="1"/>
          </p:cNvSpPr>
          <p:nvPr>
            <p:ph type="title"/>
          </p:nvPr>
        </p:nvSpPr>
        <p:spPr>
          <a:xfrm>
            <a:off x="2649855" y="822961"/>
            <a:ext cx="10788014" cy="3291839"/>
          </a:xfrm>
        </p:spPr>
        <p:txBody>
          <a:bodyPr anchor="ctr">
            <a:normAutofit/>
          </a:bodyPr>
          <a:lstStyle>
            <a:lvl1pPr algn="ctr">
              <a:defRPr sz="384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924174" y="4114799"/>
            <a:ext cx="10239378" cy="457200"/>
          </a:xfrm>
        </p:spPr>
        <p:txBody>
          <a:bodyPr anchor="ctr">
            <a:normAutofit/>
          </a:bodyPr>
          <a:lstStyle>
            <a:lvl1pPr marL="0" indent="0">
              <a:buFontTx/>
              <a:buNone/>
              <a:defRPr sz="2160"/>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1781174" y="5212080"/>
            <a:ext cx="12022453" cy="17373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186912110"/>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781176" y="3970297"/>
            <a:ext cx="12022451" cy="1762560"/>
          </a:xfrm>
        </p:spPr>
        <p:txBody>
          <a:bodyPr anchor="b">
            <a:normAutofit/>
          </a:bodyPr>
          <a:lstStyle>
            <a:lvl1pPr algn="r">
              <a:defRPr sz="3840" b="0" cap="none"/>
            </a:lvl1pPr>
          </a:lstStyle>
          <a:p>
            <a:r>
              <a:rPr lang="en-US"/>
              <a:t>Click to edit Master title style</a:t>
            </a:r>
            <a:endParaRPr lang="en-US" dirty="0"/>
          </a:p>
        </p:txBody>
      </p:sp>
      <p:sp>
        <p:nvSpPr>
          <p:cNvPr id="3" name="Text Placeholder 2"/>
          <p:cNvSpPr>
            <a:spLocks noGrp="1"/>
          </p:cNvSpPr>
          <p:nvPr>
            <p:ph type="body" idx="1"/>
          </p:nvPr>
        </p:nvSpPr>
        <p:spPr>
          <a:xfrm>
            <a:off x="1781174" y="5732857"/>
            <a:ext cx="12022452" cy="1032480"/>
          </a:xfrm>
        </p:spPr>
        <p:txBody>
          <a:bodyPr anchor="t">
            <a:normAutofit/>
          </a:bodyPr>
          <a:lstStyle>
            <a:lvl1pPr marL="0" indent="0" algn="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44148409"/>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918334" y="103562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5" name="TextBox 14"/>
          <p:cNvSpPr txBox="1"/>
          <p:nvPr/>
        </p:nvSpPr>
        <p:spPr>
          <a:xfrm>
            <a:off x="13072110" y="338327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
        <p:nvSpPr>
          <p:cNvPr id="2" name="Title 1"/>
          <p:cNvSpPr>
            <a:spLocks noGrp="1"/>
          </p:cNvSpPr>
          <p:nvPr>
            <p:ph type="title"/>
          </p:nvPr>
        </p:nvSpPr>
        <p:spPr>
          <a:xfrm>
            <a:off x="2649855" y="822961"/>
            <a:ext cx="10788014" cy="3291839"/>
          </a:xfrm>
        </p:spPr>
        <p:txBody>
          <a:bodyPr anchor="ctr">
            <a:normAutofit/>
          </a:bodyPr>
          <a:lstStyle>
            <a:lvl1pPr algn="ctr">
              <a:defRPr sz="384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781176" y="4663440"/>
            <a:ext cx="12022452" cy="1066800"/>
          </a:xfrm>
        </p:spPr>
        <p:txBody>
          <a:bodyPr vert="horz" lIns="91440" tIns="45720" rIns="91440" bIns="45720" rtlCol="0" anchor="b">
            <a:normAutofit/>
          </a:bodyPr>
          <a:lstStyle>
            <a:lvl1pPr algn="r">
              <a:buNone/>
              <a:defRPr lang="en-US" sz="288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781174" y="5730240"/>
            <a:ext cx="12022452" cy="1219200"/>
          </a:xfrm>
        </p:spPr>
        <p:txBody>
          <a:bodyPr anchor="t">
            <a:normAutofit/>
          </a:bodyPr>
          <a:lstStyle>
            <a:lvl1pPr marL="0" indent="0" algn="r">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90996508"/>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781176" y="822961"/>
            <a:ext cx="12022454" cy="327279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781175" y="4206240"/>
            <a:ext cx="12022456" cy="1005840"/>
          </a:xfrm>
        </p:spPr>
        <p:txBody>
          <a:bodyPr vert="horz" lIns="91440" tIns="45720" rIns="91440" bIns="45720" rtlCol="0" anchor="b">
            <a:normAutofit/>
          </a:bodyPr>
          <a:lstStyle>
            <a:lvl1pPr>
              <a:buNone/>
              <a:defRPr lang="en-US" sz="336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781174" y="5212080"/>
            <a:ext cx="12022456" cy="1737360"/>
          </a:xfrm>
        </p:spPr>
        <p:txBody>
          <a:bodyPr anchor="t">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50549288"/>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58865708"/>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79187" y="822960"/>
            <a:ext cx="2124443" cy="6126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781175" y="822960"/>
            <a:ext cx="9623690" cy="612648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107598838"/>
      </p:ext>
    </p:extLst>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5044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17729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7608139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072927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884104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27713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8648963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837279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078887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37138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80975" y="1"/>
            <a:ext cx="2924176" cy="82296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781174" y="822961"/>
            <a:ext cx="12022456" cy="210311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781172" y="3200400"/>
            <a:ext cx="12022456" cy="374904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679187" y="7059931"/>
            <a:ext cx="1371600" cy="43815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fld id="{B61BEF0D-F0BB-DE4B-95CE-6DB70DBA9567}" type="datetimeFigureOut">
              <a:rPr lang="en-US" dirty="0"/>
              <a:pPr/>
              <a:t>8/11/2025</a:t>
            </a:fld>
            <a:endParaRPr lang="en-US" dirty="0"/>
          </a:p>
        </p:txBody>
      </p:sp>
      <p:sp>
        <p:nvSpPr>
          <p:cNvPr id="5" name="Footer Placeholder 4"/>
          <p:cNvSpPr>
            <a:spLocks noGrp="1"/>
          </p:cNvSpPr>
          <p:nvPr>
            <p:ph type="ftr" sz="quarter" idx="3"/>
          </p:nvPr>
        </p:nvSpPr>
        <p:spPr>
          <a:xfrm>
            <a:off x="3086736" y="7059931"/>
            <a:ext cx="8501012" cy="438150"/>
          </a:xfrm>
          <a:prstGeom prst="rect">
            <a:avLst/>
          </a:prstGeom>
        </p:spPr>
        <p:txBody>
          <a:bodyPr vert="horz" lIns="91440" tIns="45720" rIns="91440" bIns="45720" rtlCol="0" anchor="ctr"/>
          <a:lstStyle>
            <a:lvl1pPr algn="l">
              <a:defRPr sz="12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3142228" y="7059931"/>
            <a:ext cx="661400" cy="43815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6451604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hf sldNum="0" hdr="0" ftr="0" dt="0"/>
  <p:txStyles>
    <p:titleStyle>
      <a:lvl1pPr algn="ctr" defTabSz="548640" rtl="0" eaLnBrk="1" latinLnBrk="0" hangingPunct="1">
        <a:spcBef>
          <a:spcPct val="0"/>
        </a:spcBef>
        <a:buNone/>
        <a:defRPr sz="48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548640" rtl="0" eaLnBrk="1" latinLnBrk="0" hangingPunct="1">
        <a:spcBef>
          <a:spcPct val="20000"/>
        </a:spcBef>
        <a:spcAft>
          <a:spcPts val="720"/>
        </a:spcAft>
        <a:buClr>
          <a:schemeClr val="accent1">
            <a:lumMod val="75000"/>
          </a:schemeClr>
        </a:buClr>
        <a:buSzPct val="145000"/>
        <a:buFont typeface="Arial"/>
        <a:buChar char="•"/>
        <a:defRPr sz="2880" kern="1200" cap="none">
          <a:solidFill>
            <a:schemeClr val="tx1"/>
          </a:solidFill>
          <a:effectLst/>
          <a:latin typeface="+mn-lt"/>
          <a:ea typeface="+mn-ea"/>
          <a:cs typeface="+mn-cs"/>
        </a:defRPr>
      </a:lvl1pPr>
      <a:lvl2pPr marL="891540" indent="-342900" algn="l" defTabSz="548640" rtl="0" eaLnBrk="1" latinLnBrk="0" hangingPunct="1">
        <a:spcBef>
          <a:spcPct val="20000"/>
        </a:spcBef>
        <a:spcAft>
          <a:spcPts val="720"/>
        </a:spcAft>
        <a:buClr>
          <a:schemeClr val="accent1">
            <a:lumMod val="75000"/>
          </a:schemeClr>
        </a:buClr>
        <a:buSzPct val="145000"/>
        <a:buFont typeface="Arial"/>
        <a:buChar char="•"/>
        <a:defRPr sz="2400" kern="1200" cap="none">
          <a:solidFill>
            <a:schemeClr val="tx1"/>
          </a:solidFill>
          <a:effectLst/>
          <a:latin typeface="+mn-lt"/>
          <a:ea typeface="+mn-ea"/>
          <a:cs typeface="+mn-cs"/>
        </a:defRPr>
      </a:lvl2pPr>
      <a:lvl3pPr marL="1440180" indent="-342900" algn="l" defTabSz="548640" rtl="0" eaLnBrk="1" latinLnBrk="0" hangingPunct="1">
        <a:spcBef>
          <a:spcPct val="20000"/>
        </a:spcBef>
        <a:spcAft>
          <a:spcPts val="720"/>
        </a:spcAft>
        <a:buClr>
          <a:schemeClr val="accent1">
            <a:lumMod val="75000"/>
          </a:schemeClr>
        </a:buClr>
        <a:buSzPct val="145000"/>
        <a:buFont typeface="Arial"/>
        <a:buChar char="•"/>
        <a:defRPr sz="2160" kern="1200" cap="none">
          <a:solidFill>
            <a:schemeClr val="tx1"/>
          </a:solidFill>
          <a:effectLst/>
          <a:latin typeface="+mn-lt"/>
          <a:ea typeface="+mn-ea"/>
          <a:cs typeface="+mn-cs"/>
        </a:defRPr>
      </a:lvl3pPr>
      <a:lvl4pPr marL="1851660" indent="-205740" algn="l" defTabSz="548640" rtl="0" eaLnBrk="1" latinLnBrk="0" hangingPunct="1">
        <a:spcBef>
          <a:spcPct val="20000"/>
        </a:spcBef>
        <a:spcAft>
          <a:spcPts val="720"/>
        </a:spcAft>
        <a:buClr>
          <a:schemeClr val="accent1">
            <a:lumMod val="75000"/>
          </a:schemeClr>
        </a:buClr>
        <a:buSzPct val="145000"/>
        <a:buFont typeface="Arial"/>
        <a:buChar char="•"/>
        <a:defRPr sz="1920" kern="1200" cap="none">
          <a:solidFill>
            <a:schemeClr val="tx1"/>
          </a:solidFill>
          <a:effectLst/>
          <a:latin typeface="+mn-lt"/>
          <a:ea typeface="+mn-ea"/>
          <a:cs typeface="+mn-cs"/>
        </a:defRPr>
      </a:lvl4pPr>
      <a:lvl5pPr marL="2400300" indent="-20574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5pPr>
      <a:lvl6pPr marL="301752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6pPr>
      <a:lvl7pPr marL="356616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7pPr>
      <a:lvl8pPr marL="411480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8pPr>
      <a:lvl9pPr marL="466344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1.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1.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hyperlink" Target="https://ecommerce-admin-781927518855.us-central1.run.app/" TargetMode="External"/><Relationship Id="rId2" Type="http://schemas.openxmlformats.org/officeDocument/2006/relationships/hyperlink" Target="https://ecommerce-backend-781927518855.us-central1.run.app/" TargetMode="External"/><Relationship Id="rId1" Type="http://schemas.openxmlformats.org/officeDocument/2006/relationships/slideLayout" Target="../slideLayouts/slideLayout11.xml"/><Relationship Id="rId4" Type="http://schemas.openxmlformats.org/officeDocument/2006/relationships/hyperlink" Target="https://ecommerce-frontend-781927518855.us-central1.run.app/"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4073313" y="2423526"/>
            <a:ext cx="7556421" cy="2232779"/>
          </a:xfrm>
          <a:prstGeom prst="rect">
            <a:avLst/>
          </a:prstGeom>
          <a:noFill/>
          <a:ln/>
        </p:spPr>
        <p:txBody>
          <a:bodyPr wrap="square" lIns="0" tIns="0" rIns="0" bIns="0" rtlCol="0" anchor="t"/>
          <a:lstStyle/>
          <a:p>
            <a:pPr marL="0" marR="0" lvl="0" indent="0" algn="ctr" defTabSz="457200" rtl="0" eaLnBrk="1" fontAlgn="auto" latinLnBrk="0" hangingPunct="1">
              <a:lnSpc>
                <a:spcPts val="5850"/>
              </a:lnSpc>
              <a:spcBef>
                <a:spcPts val="0"/>
              </a:spcBef>
              <a:spcAft>
                <a:spcPts val="0"/>
              </a:spcAft>
              <a:buClrTx/>
              <a:buSzTx/>
              <a:buFontTx/>
              <a:buNone/>
              <a:tabLst/>
              <a:defRPr/>
            </a:pPr>
            <a:r>
              <a:rPr kumimoji="0" lang="en-US" sz="465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Petrona Bold" pitchFamily="34" charset="-120"/>
              </a:rPr>
              <a:t>ShopMee: A Modern Full-Stack E-Commerce Solution</a:t>
            </a:r>
            <a:endParaRPr kumimoji="0" lang="en-US" sz="465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4" name="Text 1"/>
          <p:cNvSpPr/>
          <p:nvPr/>
        </p:nvSpPr>
        <p:spPr>
          <a:xfrm>
            <a:off x="6280190" y="5268318"/>
            <a:ext cx="7556421" cy="1451610"/>
          </a:xfrm>
          <a:prstGeom prst="rect">
            <a:avLst/>
          </a:prstGeom>
          <a:noFill/>
          <a:ln/>
        </p:spPr>
        <p:txBody>
          <a:bodyPr wrap="square" lIns="0" tIns="0" rIns="0" bIns="0" rtlCol="0" anchor="t"/>
          <a:lstStyle/>
          <a:p>
            <a:pPr marL="0" marR="0" lvl="0" indent="0" algn="l" defTabSz="457200" rtl="0" eaLnBrk="1" fontAlgn="auto" latinLnBrk="0" hangingPunct="1">
              <a:lnSpc>
                <a:spcPts val="2850"/>
              </a:lnSpc>
              <a:spcBef>
                <a:spcPts val="0"/>
              </a:spcBef>
              <a:spcAft>
                <a:spcPts val="0"/>
              </a:spcAft>
              <a:buClrTx/>
              <a:buSzTx/>
              <a:buFontTx/>
              <a:buNone/>
              <a:tabLst/>
              <a:defRPr/>
            </a:pP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Welcome to the future of e-commerce. ShopMee offers a robust, scalable, and intuitive platform designed to revolutionize the online retail experience. Discover how our cutting-edge technology empowers businesses and enhances user experiences.</a:t>
            </a:r>
          </a:p>
          <a:p>
            <a:pPr marL="0" marR="0" lvl="0" indent="0" algn="r" defTabSz="457200" rtl="0" eaLnBrk="1" fontAlgn="auto" latinLnBrk="0" hangingPunct="1">
              <a:lnSpc>
                <a:spcPts val="2850"/>
              </a:lnSpc>
              <a:spcBef>
                <a:spcPts val="0"/>
              </a:spcBef>
              <a:spcAft>
                <a:spcPts val="0"/>
              </a:spcAft>
              <a:buClrTx/>
              <a:buSzTx/>
              <a:buFontTx/>
              <a:buNone/>
              <a:tabLst/>
              <a:defRPr/>
            </a:pPr>
            <a:b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mn-cs"/>
              </a:rPr>
            </a:b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mn-cs"/>
              </a:rPr>
              <a:t>Dhakshaya GM</a:t>
            </a:r>
            <a:endParaRPr kumimoji="0" lang="en-US" sz="175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01278" y="1058585"/>
            <a:ext cx="5259705" cy="657463"/>
          </a:xfrm>
          <a:prstGeom prst="rect">
            <a:avLst/>
          </a:prstGeom>
          <a:noFill/>
          <a:ln/>
        </p:spPr>
        <p:txBody>
          <a:bodyPr wrap="none" lIns="0" tIns="0" rIns="0" bIns="0" rtlCol="0" anchor="t"/>
          <a:lstStyle/>
          <a:p>
            <a:pPr marL="0" indent="0" algn="l">
              <a:lnSpc>
                <a:spcPts val="5150"/>
              </a:lnSpc>
              <a:buNone/>
            </a:pPr>
            <a:r>
              <a:rPr lang="en-US" sz="4100" b="1" dirty="0">
                <a:solidFill>
                  <a:srgbClr val="000000"/>
                </a:solidFill>
                <a:latin typeface="Petrona Bold" pitchFamily="34" charset="0"/>
                <a:ea typeface="Petrona Bold" pitchFamily="34" charset="-122"/>
                <a:cs typeface="Petrona Bold" pitchFamily="34" charset="-120"/>
              </a:rPr>
              <a:t>API Overview</a:t>
            </a:r>
            <a:endParaRPr lang="en-US" sz="4100" dirty="0"/>
          </a:p>
        </p:txBody>
      </p:sp>
      <p:sp>
        <p:nvSpPr>
          <p:cNvPr id="3" name="Text 1"/>
          <p:cNvSpPr/>
          <p:nvPr/>
        </p:nvSpPr>
        <p:spPr>
          <a:xfrm>
            <a:off x="701278" y="2116693"/>
            <a:ext cx="13227844" cy="641033"/>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ShopMee’s backend exposes a comprehensive RESTful API, designed for clarity, efficiency, and security, facilitating seamless interaction with frontend applications.</a:t>
            </a:r>
            <a:endParaRPr lang="en-US" sz="1550" dirty="0"/>
          </a:p>
        </p:txBody>
      </p:sp>
      <p:sp>
        <p:nvSpPr>
          <p:cNvPr id="4" name="Text 2"/>
          <p:cNvSpPr/>
          <p:nvPr/>
        </p:nvSpPr>
        <p:spPr>
          <a:xfrm>
            <a:off x="701278" y="3163372"/>
            <a:ext cx="6369487" cy="96154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272525"/>
                </a:solidFill>
                <a:latin typeface="Inter" pitchFamily="34" charset="0"/>
                <a:ea typeface="Inter" pitchFamily="34" charset="-122"/>
                <a:cs typeface="Inter" pitchFamily="34" charset="-120"/>
              </a:rPr>
              <a:t>RESTful Principles:</a:t>
            </a:r>
            <a:r>
              <a:rPr lang="en-US" sz="1550" dirty="0">
                <a:solidFill>
                  <a:srgbClr val="272525"/>
                </a:solidFill>
                <a:latin typeface="Inter" pitchFamily="34" charset="0"/>
                <a:ea typeface="Inter" pitchFamily="34" charset="-122"/>
                <a:cs typeface="Inter" pitchFamily="34" charset="-120"/>
              </a:rPr>
              <a:t> Resource-based URLs (`/api/user`, `/api/product`) ensure intuitive and predictable endpoint access.</a:t>
            </a:r>
            <a:endParaRPr lang="en-US" sz="1550" dirty="0"/>
          </a:p>
        </p:txBody>
      </p:sp>
      <p:sp>
        <p:nvSpPr>
          <p:cNvPr id="5" name="Text 3"/>
          <p:cNvSpPr/>
          <p:nvPr/>
        </p:nvSpPr>
        <p:spPr>
          <a:xfrm>
            <a:off x="701278" y="4195048"/>
            <a:ext cx="6369487" cy="96154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272525"/>
                </a:solidFill>
                <a:latin typeface="Inter" pitchFamily="34" charset="0"/>
                <a:ea typeface="Inter" pitchFamily="34" charset="-122"/>
                <a:cs typeface="Inter" pitchFamily="34" charset="-120"/>
              </a:rPr>
              <a:t>JWT Authentication:</a:t>
            </a:r>
            <a:r>
              <a:rPr lang="en-US" sz="1550" dirty="0">
                <a:solidFill>
                  <a:srgbClr val="272525"/>
                </a:solidFill>
                <a:latin typeface="Inter" pitchFamily="34" charset="0"/>
                <a:ea typeface="Inter" pitchFamily="34" charset="-122"/>
                <a:cs typeface="Inter" pitchFamily="34" charset="-120"/>
              </a:rPr>
              <a:t> All protected endpoints require a valid JSON Web Token for secure access and authorization, maintaining data integrity.</a:t>
            </a:r>
            <a:endParaRPr lang="en-US" sz="1550" dirty="0"/>
          </a:p>
        </p:txBody>
      </p:sp>
      <p:sp>
        <p:nvSpPr>
          <p:cNvPr id="6" name="Text 4"/>
          <p:cNvSpPr/>
          <p:nvPr/>
        </p:nvSpPr>
        <p:spPr>
          <a:xfrm>
            <a:off x="701278" y="5226725"/>
            <a:ext cx="6369487" cy="96154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272525"/>
                </a:solidFill>
                <a:latin typeface="Inter" pitchFamily="34" charset="0"/>
                <a:ea typeface="Inter" pitchFamily="34" charset="-122"/>
                <a:cs typeface="Inter" pitchFamily="34" charset="-120"/>
              </a:rPr>
              <a:t>Consistent Responses:</a:t>
            </a:r>
            <a:r>
              <a:rPr lang="en-US" sz="1550" dirty="0">
                <a:solidFill>
                  <a:srgbClr val="272525"/>
                </a:solidFill>
                <a:latin typeface="Inter" pitchFamily="34" charset="0"/>
                <a:ea typeface="Inter" pitchFamily="34" charset="-122"/>
                <a:cs typeface="Inter" pitchFamily="34" charset="-120"/>
              </a:rPr>
              <a:t> All API responses adhere to a standardized JSON format, simplifying data parsing and error handling for clients.</a:t>
            </a:r>
            <a:endParaRPr lang="en-US" sz="1550" dirty="0"/>
          </a:p>
        </p:txBody>
      </p:sp>
      <p:sp>
        <p:nvSpPr>
          <p:cNvPr id="7" name="Shape 5"/>
          <p:cNvSpPr/>
          <p:nvPr/>
        </p:nvSpPr>
        <p:spPr>
          <a:xfrm>
            <a:off x="7567255" y="3208496"/>
            <a:ext cx="6369487" cy="3191232"/>
          </a:xfrm>
          <a:prstGeom prst="roundRect">
            <a:avLst>
              <a:gd name="adj" fmla="val 2637"/>
            </a:avLst>
          </a:prstGeom>
          <a:solidFill>
            <a:srgbClr val="B6D6FC"/>
          </a:solidFill>
          <a:ln/>
        </p:spPr>
      </p:sp>
      <p:pic>
        <p:nvPicPr>
          <p:cNvPr id="8" name="Image 0" descr="preencoded.png"/>
          <p:cNvPicPr>
            <a:picLocks noChangeAspect="1"/>
          </p:cNvPicPr>
          <p:nvPr/>
        </p:nvPicPr>
        <p:blipFill>
          <a:blip r:embed="rId3"/>
          <a:stretch>
            <a:fillRect/>
          </a:stretch>
        </p:blipFill>
        <p:spPr>
          <a:xfrm>
            <a:off x="7767518" y="3472577"/>
            <a:ext cx="328732" cy="262890"/>
          </a:xfrm>
          <a:prstGeom prst="rect">
            <a:avLst/>
          </a:prstGeom>
        </p:spPr>
      </p:pic>
      <p:sp>
        <p:nvSpPr>
          <p:cNvPr id="9" name="Text 6"/>
          <p:cNvSpPr/>
          <p:nvPr/>
        </p:nvSpPr>
        <p:spPr>
          <a:xfrm>
            <a:off x="8296513" y="3458766"/>
            <a:ext cx="2629853" cy="328732"/>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Main Endpoints</a:t>
            </a:r>
            <a:endParaRPr lang="en-US" sz="2050" dirty="0"/>
          </a:p>
        </p:txBody>
      </p:sp>
      <p:sp>
        <p:nvSpPr>
          <p:cNvPr id="10" name="Text 7"/>
          <p:cNvSpPr/>
          <p:nvPr/>
        </p:nvSpPr>
        <p:spPr>
          <a:xfrm>
            <a:off x="8296513" y="3987760"/>
            <a:ext cx="5439966" cy="328136"/>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000000"/>
                </a:solidFill>
                <a:highlight>
                  <a:srgbClr val="F2F2F2"/>
                </a:highlight>
                <a:latin typeface="Consolas" pitchFamily="34" charset="0"/>
                <a:ea typeface="Consolas" pitchFamily="34" charset="-122"/>
                <a:cs typeface="Consolas" pitchFamily="34" charset="-120"/>
              </a:rPr>
              <a:t>/api/user/register</a:t>
            </a:r>
            <a:r>
              <a:rPr lang="en-US" sz="1550" dirty="0">
                <a:solidFill>
                  <a:srgbClr val="000000"/>
                </a:solidFill>
                <a:latin typeface="Inter" pitchFamily="34" charset="0"/>
                <a:ea typeface="Inter" pitchFamily="34" charset="-122"/>
                <a:cs typeface="Inter" pitchFamily="34" charset="-120"/>
              </a:rPr>
              <a:t>: Create new user accounts.</a:t>
            </a:r>
            <a:endParaRPr lang="en-US" sz="1550" dirty="0"/>
          </a:p>
        </p:txBody>
      </p:sp>
      <p:sp>
        <p:nvSpPr>
          <p:cNvPr id="11" name="Text 8"/>
          <p:cNvSpPr/>
          <p:nvPr/>
        </p:nvSpPr>
        <p:spPr>
          <a:xfrm>
            <a:off x="8296513" y="4386024"/>
            <a:ext cx="5439966" cy="328136"/>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000000"/>
                </a:solidFill>
                <a:highlight>
                  <a:srgbClr val="F2F2F2"/>
                </a:highlight>
                <a:latin typeface="Consolas" pitchFamily="34" charset="0"/>
                <a:ea typeface="Consolas" pitchFamily="34" charset="-122"/>
                <a:cs typeface="Consolas" pitchFamily="34" charset="-120"/>
              </a:rPr>
              <a:t>/api/user/login</a:t>
            </a:r>
            <a:r>
              <a:rPr lang="en-US" sz="1550" dirty="0">
                <a:solidFill>
                  <a:srgbClr val="000000"/>
                </a:solidFill>
                <a:latin typeface="Inter" pitchFamily="34" charset="0"/>
                <a:ea typeface="Inter" pitchFamily="34" charset="-122"/>
                <a:cs typeface="Inter" pitchFamily="34" charset="-120"/>
              </a:rPr>
              <a:t>: Authenticate users and issue JWTs.</a:t>
            </a:r>
            <a:endParaRPr lang="en-US" sz="1550" dirty="0"/>
          </a:p>
        </p:txBody>
      </p:sp>
      <p:sp>
        <p:nvSpPr>
          <p:cNvPr id="12" name="Text 9"/>
          <p:cNvSpPr/>
          <p:nvPr/>
        </p:nvSpPr>
        <p:spPr>
          <a:xfrm>
            <a:off x="8296513" y="4784288"/>
            <a:ext cx="5439966" cy="328136"/>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000000"/>
                </a:solidFill>
                <a:highlight>
                  <a:srgbClr val="F2F2F2"/>
                </a:highlight>
                <a:latin typeface="Consolas" pitchFamily="34" charset="0"/>
                <a:ea typeface="Consolas" pitchFamily="34" charset="-122"/>
                <a:cs typeface="Consolas" pitchFamily="34" charset="-120"/>
              </a:rPr>
              <a:t>/api/product/list</a:t>
            </a:r>
            <a:r>
              <a:rPr lang="en-US" sz="1550" dirty="0">
                <a:solidFill>
                  <a:srgbClr val="000000"/>
                </a:solidFill>
                <a:latin typeface="Inter" pitchFamily="34" charset="0"/>
                <a:ea typeface="Inter" pitchFamily="34" charset="-122"/>
                <a:cs typeface="Inter" pitchFamily="34" charset="-120"/>
              </a:rPr>
              <a:t>: Retrieve available product listings.</a:t>
            </a:r>
            <a:endParaRPr lang="en-US" sz="1550" dirty="0"/>
          </a:p>
        </p:txBody>
      </p:sp>
      <p:sp>
        <p:nvSpPr>
          <p:cNvPr id="13" name="Text 10"/>
          <p:cNvSpPr/>
          <p:nvPr/>
        </p:nvSpPr>
        <p:spPr>
          <a:xfrm>
            <a:off x="8296513" y="5182553"/>
            <a:ext cx="5439966" cy="328136"/>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000000"/>
                </a:solidFill>
                <a:highlight>
                  <a:srgbClr val="F2F2F2"/>
                </a:highlight>
                <a:latin typeface="Consolas" pitchFamily="34" charset="0"/>
                <a:ea typeface="Consolas" pitchFamily="34" charset="-122"/>
                <a:cs typeface="Consolas" pitchFamily="34" charset="-120"/>
              </a:rPr>
              <a:t>/api/cart/add</a:t>
            </a:r>
            <a:r>
              <a:rPr lang="en-US" sz="1550" dirty="0">
                <a:solidFill>
                  <a:srgbClr val="000000"/>
                </a:solidFill>
                <a:latin typeface="Inter" pitchFamily="34" charset="0"/>
                <a:ea typeface="Inter" pitchFamily="34" charset="-122"/>
                <a:cs typeface="Inter" pitchFamily="34" charset="-120"/>
              </a:rPr>
              <a:t>: Add items to a user's shopping cart.</a:t>
            </a:r>
            <a:endParaRPr lang="en-US" sz="1550" dirty="0"/>
          </a:p>
        </p:txBody>
      </p:sp>
      <p:sp>
        <p:nvSpPr>
          <p:cNvPr id="14" name="Text 11"/>
          <p:cNvSpPr/>
          <p:nvPr/>
        </p:nvSpPr>
        <p:spPr>
          <a:xfrm>
            <a:off x="8296513" y="5580817"/>
            <a:ext cx="5439966" cy="648653"/>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000000"/>
                </a:solidFill>
                <a:highlight>
                  <a:srgbClr val="F2F2F2"/>
                </a:highlight>
                <a:latin typeface="Consolas" pitchFamily="34" charset="0"/>
                <a:ea typeface="Consolas" pitchFamily="34" charset="-122"/>
                <a:cs typeface="Consolas" pitchFamily="34" charset="-120"/>
              </a:rPr>
              <a:t>/api/order/place</a:t>
            </a:r>
            <a:r>
              <a:rPr lang="en-US" sz="1550" dirty="0">
                <a:solidFill>
                  <a:srgbClr val="000000"/>
                </a:solidFill>
                <a:latin typeface="Inter" pitchFamily="34" charset="0"/>
                <a:ea typeface="Inter" pitchFamily="34" charset="-122"/>
                <a:cs typeface="Inter" pitchFamily="34" charset="-120"/>
              </a:rPr>
              <a:t>: Finalize orders and initiate payment processing.</a:t>
            </a:r>
            <a:endParaRPr lang="en-US" sz="1550" dirty="0"/>
          </a:p>
        </p:txBody>
      </p:sp>
      <p:sp>
        <p:nvSpPr>
          <p:cNvPr id="15" name="Text 12"/>
          <p:cNvSpPr/>
          <p:nvPr/>
        </p:nvSpPr>
        <p:spPr>
          <a:xfrm>
            <a:off x="701278" y="6850499"/>
            <a:ext cx="13227844" cy="320516"/>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This structured API design streamlines development and ensures a robust foundation for integrating with various client applications.</a:t>
            </a:r>
            <a:endParaRPr lang="en-US" sz="1550" dirty="0"/>
          </a:p>
        </p:txBody>
      </p:sp>
      <p:sp>
        <p:nvSpPr>
          <p:cNvPr id="16" name="Rectangle 15">
            <a:extLst>
              <a:ext uri="{FF2B5EF4-FFF2-40B4-BE49-F238E27FC236}">
                <a16:creationId xmlns:a16="http://schemas.microsoft.com/office/drawing/2014/main" id="{89B7E468-91D1-23BF-AA00-CF309368CCCE}"/>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27698" y="726043"/>
            <a:ext cx="4708327" cy="588526"/>
          </a:xfrm>
          <a:prstGeom prst="rect">
            <a:avLst/>
          </a:prstGeom>
          <a:noFill/>
          <a:ln/>
        </p:spPr>
        <p:txBody>
          <a:bodyPr wrap="none" lIns="0" tIns="0" rIns="0" bIns="0" rtlCol="0" anchor="t"/>
          <a:lstStyle/>
          <a:p>
            <a:pPr marL="0" indent="0" algn="l">
              <a:lnSpc>
                <a:spcPts val="4600"/>
              </a:lnSpc>
              <a:buNone/>
            </a:pPr>
            <a:r>
              <a:rPr lang="en-US" sz="3700" b="1" dirty="0">
                <a:solidFill>
                  <a:srgbClr val="000000"/>
                </a:solidFill>
                <a:latin typeface="Petrona Bold" pitchFamily="34" charset="0"/>
                <a:ea typeface="Petrona Bold" pitchFamily="34" charset="-122"/>
                <a:cs typeface="Petrona Bold" pitchFamily="34" charset="-120"/>
              </a:rPr>
              <a:t>Security Architecture</a:t>
            </a:r>
            <a:endParaRPr lang="en-US" sz="3700" dirty="0"/>
          </a:p>
        </p:txBody>
      </p:sp>
      <p:sp>
        <p:nvSpPr>
          <p:cNvPr id="3" name="Text 1"/>
          <p:cNvSpPr/>
          <p:nvPr/>
        </p:nvSpPr>
        <p:spPr>
          <a:xfrm>
            <a:off x="627698" y="1673304"/>
            <a:ext cx="13375005" cy="287060"/>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Security is paramount for ShopMee. We employ multi-layered defenses to protect user data and ensure secure transactions.</a:t>
            </a:r>
            <a:endParaRPr lang="en-US" sz="1400" dirty="0"/>
          </a:p>
        </p:txBody>
      </p:sp>
      <p:sp>
        <p:nvSpPr>
          <p:cNvPr id="4" name="Shape 2"/>
          <p:cNvSpPr/>
          <p:nvPr/>
        </p:nvSpPr>
        <p:spPr>
          <a:xfrm>
            <a:off x="627698" y="2162056"/>
            <a:ext cx="403503" cy="403503"/>
          </a:xfrm>
          <a:prstGeom prst="roundRect">
            <a:avLst>
              <a:gd name="adj" fmla="val 18670"/>
            </a:avLst>
          </a:prstGeom>
          <a:solidFill>
            <a:srgbClr val="CCEEFF"/>
          </a:solidFill>
          <a:ln w="7620">
            <a:solidFill>
              <a:srgbClr val="B2D4E5"/>
            </a:solidFill>
            <a:prstDash val="solid"/>
          </a:ln>
        </p:spPr>
      </p:sp>
      <p:sp>
        <p:nvSpPr>
          <p:cNvPr id="5" name="Text 3"/>
          <p:cNvSpPr/>
          <p:nvPr/>
        </p:nvSpPr>
        <p:spPr>
          <a:xfrm>
            <a:off x="1210508" y="2195632"/>
            <a:ext cx="2824996" cy="353139"/>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Password Hashing</a:t>
            </a:r>
            <a:endParaRPr lang="en-US" sz="2200" dirty="0"/>
          </a:p>
        </p:txBody>
      </p:sp>
      <p:sp>
        <p:nvSpPr>
          <p:cNvPr id="6" name="Text 4"/>
          <p:cNvSpPr/>
          <p:nvPr/>
        </p:nvSpPr>
        <p:spPr>
          <a:xfrm>
            <a:off x="1210508" y="2656284"/>
            <a:ext cx="12792194" cy="287060"/>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User passwords are securely stored as one-way hashed values using </a:t>
            </a:r>
            <a:r>
              <a:rPr lang="en-US" sz="1400" b="1" dirty="0">
                <a:solidFill>
                  <a:srgbClr val="272525"/>
                </a:solidFill>
                <a:latin typeface="Inter" pitchFamily="34" charset="0"/>
                <a:ea typeface="Inter" pitchFamily="34" charset="-122"/>
                <a:cs typeface="Inter" pitchFamily="34" charset="-120"/>
              </a:rPr>
              <a:t>bcrypt</a:t>
            </a:r>
            <a:r>
              <a:rPr lang="en-US" sz="1400" dirty="0">
                <a:solidFill>
                  <a:srgbClr val="272525"/>
                </a:solidFill>
                <a:latin typeface="Inter" pitchFamily="34" charset="0"/>
                <a:ea typeface="Inter" pitchFamily="34" charset="-122"/>
                <a:cs typeface="Inter" pitchFamily="34" charset="-120"/>
              </a:rPr>
              <a:t>, preventing direct access even in the event of a breach.</a:t>
            </a:r>
            <a:endParaRPr lang="en-US" sz="1400" dirty="0"/>
          </a:p>
        </p:txBody>
      </p:sp>
      <p:sp>
        <p:nvSpPr>
          <p:cNvPr id="7" name="Shape 5"/>
          <p:cNvSpPr/>
          <p:nvPr/>
        </p:nvSpPr>
        <p:spPr>
          <a:xfrm>
            <a:off x="627698" y="3302079"/>
            <a:ext cx="403503" cy="403503"/>
          </a:xfrm>
          <a:prstGeom prst="roundRect">
            <a:avLst>
              <a:gd name="adj" fmla="val 18670"/>
            </a:avLst>
          </a:prstGeom>
          <a:solidFill>
            <a:srgbClr val="CCEEFF"/>
          </a:solidFill>
          <a:ln w="7620">
            <a:solidFill>
              <a:srgbClr val="B2D4E5"/>
            </a:solidFill>
            <a:prstDash val="solid"/>
          </a:ln>
        </p:spPr>
      </p:sp>
      <p:sp>
        <p:nvSpPr>
          <p:cNvPr id="8" name="Text 6"/>
          <p:cNvSpPr/>
          <p:nvPr/>
        </p:nvSpPr>
        <p:spPr>
          <a:xfrm>
            <a:off x="1210508" y="3335655"/>
            <a:ext cx="3023830" cy="353139"/>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JWT for Authentication</a:t>
            </a:r>
            <a:endParaRPr lang="en-US" sz="2200" dirty="0"/>
          </a:p>
        </p:txBody>
      </p:sp>
      <p:sp>
        <p:nvSpPr>
          <p:cNvPr id="9" name="Text 7"/>
          <p:cNvSpPr/>
          <p:nvPr/>
        </p:nvSpPr>
        <p:spPr>
          <a:xfrm>
            <a:off x="1210508" y="3796308"/>
            <a:ext cx="12792194" cy="287060"/>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JSON Web Tokens (JWT) are used for secure authentication and authorization, ensuring that only authorized users can access protected resources.</a:t>
            </a:r>
            <a:endParaRPr lang="en-US" sz="1400" dirty="0"/>
          </a:p>
        </p:txBody>
      </p:sp>
      <p:sp>
        <p:nvSpPr>
          <p:cNvPr id="10" name="Shape 8"/>
          <p:cNvSpPr/>
          <p:nvPr/>
        </p:nvSpPr>
        <p:spPr>
          <a:xfrm>
            <a:off x="627698" y="4442103"/>
            <a:ext cx="403503" cy="403503"/>
          </a:xfrm>
          <a:prstGeom prst="roundRect">
            <a:avLst>
              <a:gd name="adj" fmla="val 18670"/>
            </a:avLst>
          </a:prstGeom>
          <a:solidFill>
            <a:srgbClr val="CCEEFF"/>
          </a:solidFill>
          <a:ln w="7620">
            <a:solidFill>
              <a:srgbClr val="B2D4E5"/>
            </a:solidFill>
            <a:prstDash val="solid"/>
          </a:ln>
        </p:spPr>
      </p:sp>
      <p:sp>
        <p:nvSpPr>
          <p:cNvPr id="11" name="Text 9"/>
          <p:cNvSpPr/>
          <p:nvPr/>
        </p:nvSpPr>
        <p:spPr>
          <a:xfrm>
            <a:off x="1210508" y="4475678"/>
            <a:ext cx="4056698" cy="353139"/>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Input Validation &amp; Sanitization</a:t>
            </a:r>
            <a:endParaRPr lang="en-US" sz="2200" dirty="0"/>
          </a:p>
        </p:txBody>
      </p:sp>
      <p:sp>
        <p:nvSpPr>
          <p:cNvPr id="12" name="Text 10"/>
          <p:cNvSpPr/>
          <p:nvPr/>
        </p:nvSpPr>
        <p:spPr>
          <a:xfrm>
            <a:off x="1210508" y="4936331"/>
            <a:ext cx="12792194" cy="287060"/>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All incoming data is rigorously validated and sanitized to prevent common vulnerabilities like SQL injection and XSS attacks.</a:t>
            </a:r>
            <a:endParaRPr lang="en-US" sz="1400" dirty="0"/>
          </a:p>
        </p:txBody>
      </p:sp>
      <p:sp>
        <p:nvSpPr>
          <p:cNvPr id="13" name="Shape 11"/>
          <p:cNvSpPr/>
          <p:nvPr/>
        </p:nvSpPr>
        <p:spPr>
          <a:xfrm>
            <a:off x="627698" y="5582126"/>
            <a:ext cx="403503" cy="403503"/>
          </a:xfrm>
          <a:prstGeom prst="roundRect">
            <a:avLst>
              <a:gd name="adj" fmla="val 18670"/>
            </a:avLst>
          </a:prstGeom>
          <a:solidFill>
            <a:srgbClr val="CCEEFF"/>
          </a:solidFill>
          <a:ln w="7620">
            <a:solidFill>
              <a:srgbClr val="B2D4E5"/>
            </a:solidFill>
            <a:prstDash val="solid"/>
          </a:ln>
        </p:spPr>
      </p:sp>
      <p:sp>
        <p:nvSpPr>
          <p:cNvPr id="14" name="Text 12"/>
          <p:cNvSpPr/>
          <p:nvPr/>
        </p:nvSpPr>
        <p:spPr>
          <a:xfrm>
            <a:off x="1210508" y="5615702"/>
            <a:ext cx="2824996" cy="353139"/>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CORS Configuration</a:t>
            </a:r>
            <a:endParaRPr lang="en-US" sz="2200" dirty="0"/>
          </a:p>
        </p:txBody>
      </p:sp>
      <p:sp>
        <p:nvSpPr>
          <p:cNvPr id="15" name="Text 13"/>
          <p:cNvSpPr/>
          <p:nvPr/>
        </p:nvSpPr>
        <p:spPr>
          <a:xfrm>
            <a:off x="1210508" y="6076355"/>
            <a:ext cx="12792194" cy="287060"/>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Cross-Origin Resource Sharing (CORS) is strictly configured to only allow requests from authorized origins, enhancing security.</a:t>
            </a:r>
            <a:endParaRPr lang="en-US" sz="1400" dirty="0"/>
          </a:p>
        </p:txBody>
      </p:sp>
      <p:sp>
        <p:nvSpPr>
          <p:cNvPr id="16" name="Shape 14"/>
          <p:cNvSpPr/>
          <p:nvPr/>
        </p:nvSpPr>
        <p:spPr>
          <a:xfrm>
            <a:off x="627698" y="6722150"/>
            <a:ext cx="403503" cy="403503"/>
          </a:xfrm>
          <a:prstGeom prst="roundRect">
            <a:avLst>
              <a:gd name="adj" fmla="val 18670"/>
            </a:avLst>
          </a:prstGeom>
          <a:solidFill>
            <a:srgbClr val="CCEEFF"/>
          </a:solidFill>
          <a:ln w="7620">
            <a:solidFill>
              <a:srgbClr val="B2D4E5"/>
            </a:solidFill>
            <a:prstDash val="solid"/>
          </a:ln>
        </p:spPr>
      </p:sp>
      <p:sp>
        <p:nvSpPr>
          <p:cNvPr id="17" name="Text 15"/>
          <p:cNvSpPr/>
          <p:nvPr/>
        </p:nvSpPr>
        <p:spPr>
          <a:xfrm>
            <a:off x="1210508" y="6755725"/>
            <a:ext cx="2947868" cy="353139"/>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Robust Error Handling</a:t>
            </a:r>
            <a:endParaRPr lang="en-US" sz="2200" dirty="0"/>
          </a:p>
        </p:txBody>
      </p:sp>
      <p:sp>
        <p:nvSpPr>
          <p:cNvPr id="18" name="Text 16"/>
          <p:cNvSpPr/>
          <p:nvPr/>
        </p:nvSpPr>
        <p:spPr>
          <a:xfrm>
            <a:off x="1210508" y="7216378"/>
            <a:ext cx="12792194" cy="287060"/>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Comprehensive error handling middleware is implemented to gracefully manage exceptions and prevent sensitive information leakage.</a:t>
            </a:r>
            <a:endParaRPr lang="en-US" sz="1400" dirty="0"/>
          </a:p>
        </p:txBody>
      </p:sp>
      <p:sp>
        <p:nvSpPr>
          <p:cNvPr id="19" name="Rectangle 18">
            <a:extLst>
              <a:ext uri="{FF2B5EF4-FFF2-40B4-BE49-F238E27FC236}">
                <a16:creationId xmlns:a16="http://schemas.microsoft.com/office/drawing/2014/main" id="{B5339923-FDE0-F89C-7F27-EFD5BDB10D91}"/>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5F328A-9363-BDF0-FF35-82C091DBBDCC}"/>
              </a:ext>
            </a:extLst>
          </p:cNvPr>
          <p:cNvPicPr>
            <a:picLocks noChangeAspect="1"/>
          </p:cNvPicPr>
          <p:nvPr/>
        </p:nvPicPr>
        <p:blipFill>
          <a:blip r:embed="rId2"/>
          <a:stretch>
            <a:fillRect/>
          </a:stretch>
        </p:blipFill>
        <p:spPr>
          <a:xfrm>
            <a:off x="301452" y="780779"/>
            <a:ext cx="5355492" cy="3006886"/>
          </a:xfrm>
          <a:prstGeom prst="rect">
            <a:avLst/>
          </a:prstGeom>
        </p:spPr>
      </p:pic>
      <p:pic>
        <p:nvPicPr>
          <p:cNvPr id="5" name="Picture 4">
            <a:extLst>
              <a:ext uri="{FF2B5EF4-FFF2-40B4-BE49-F238E27FC236}">
                <a16:creationId xmlns:a16="http://schemas.microsoft.com/office/drawing/2014/main" id="{63F2B3C9-3E4C-BA64-8F17-7E162B003F75}"/>
              </a:ext>
            </a:extLst>
          </p:cNvPr>
          <p:cNvPicPr>
            <a:picLocks noChangeAspect="1"/>
          </p:cNvPicPr>
          <p:nvPr/>
        </p:nvPicPr>
        <p:blipFill>
          <a:blip r:embed="rId3"/>
          <a:stretch>
            <a:fillRect/>
          </a:stretch>
        </p:blipFill>
        <p:spPr>
          <a:xfrm>
            <a:off x="7596552" y="780778"/>
            <a:ext cx="5355493" cy="3006887"/>
          </a:xfrm>
          <a:prstGeom prst="rect">
            <a:avLst/>
          </a:prstGeom>
        </p:spPr>
      </p:pic>
      <p:sp>
        <p:nvSpPr>
          <p:cNvPr id="7" name="TextBox 6">
            <a:extLst>
              <a:ext uri="{FF2B5EF4-FFF2-40B4-BE49-F238E27FC236}">
                <a16:creationId xmlns:a16="http://schemas.microsoft.com/office/drawing/2014/main" id="{2867CAB8-66F0-7C50-3B89-3CCB6D4203EF}"/>
              </a:ext>
            </a:extLst>
          </p:cNvPr>
          <p:cNvSpPr txBox="1"/>
          <p:nvPr/>
        </p:nvSpPr>
        <p:spPr>
          <a:xfrm>
            <a:off x="9510207" y="3899325"/>
            <a:ext cx="2141415" cy="430952"/>
          </a:xfrm>
          <a:prstGeom prst="rect">
            <a:avLst/>
          </a:prstGeom>
          <a:noFill/>
        </p:spPr>
        <p:txBody>
          <a:bodyPr wrap="square">
            <a:spAutoFit/>
          </a:bodyPr>
          <a:lstStyle/>
          <a:p>
            <a:pPr marL="0" indent="0" algn="l">
              <a:lnSpc>
                <a:spcPts val="2850"/>
              </a:lnSpc>
              <a:buNone/>
            </a:pPr>
            <a:r>
              <a:rPr lang="en-US" sz="1800" dirty="0">
                <a:solidFill>
                  <a:srgbClr val="272525"/>
                </a:solidFill>
                <a:latin typeface="Inter" pitchFamily="34" charset="0"/>
                <a:ea typeface="Inter" pitchFamily="34" charset="-122"/>
                <a:cs typeface="Inter" pitchFamily="34" charset="-120"/>
              </a:rPr>
              <a:t>Products Page</a:t>
            </a:r>
            <a:endParaRPr lang="en-US" sz="1800" dirty="0"/>
          </a:p>
        </p:txBody>
      </p:sp>
      <p:sp>
        <p:nvSpPr>
          <p:cNvPr id="9" name="TextBox 8">
            <a:extLst>
              <a:ext uri="{FF2B5EF4-FFF2-40B4-BE49-F238E27FC236}">
                <a16:creationId xmlns:a16="http://schemas.microsoft.com/office/drawing/2014/main" id="{293472E3-F872-3762-405E-533BE83691BF}"/>
              </a:ext>
            </a:extLst>
          </p:cNvPr>
          <p:cNvSpPr txBox="1"/>
          <p:nvPr/>
        </p:nvSpPr>
        <p:spPr>
          <a:xfrm>
            <a:off x="2200590" y="3899324"/>
            <a:ext cx="1848897" cy="430952"/>
          </a:xfrm>
          <a:prstGeom prst="rect">
            <a:avLst/>
          </a:prstGeom>
          <a:noFill/>
        </p:spPr>
        <p:txBody>
          <a:bodyPr wrap="square">
            <a:spAutoFit/>
          </a:bodyPr>
          <a:lstStyle/>
          <a:p>
            <a:pPr marL="0" indent="0" algn="l">
              <a:lnSpc>
                <a:spcPts val="2850"/>
              </a:lnSpc>
              <a:buNone/>
            </a:pPr>
            <a:r>
              <a:rPr lang="en-US" dirty="0">
                <a:solidFill>
                  <a:srgbClr val="272525"/>
                </a:solidFill>
                <a:latin typeface="Inter" pitchFamily="34" charset="0"/>
                <a:ea typeface="Inter" pitchFamily="34" charset="-122"/>
              </a:rPr>
              <a:t>Home Page</a:t>
            </a:r>
            <a:endParaRPr lang="en-US" sz="1800" dirty="0"/>
          </a:p>
        </p:txBody>
      </p:sp>
      <p:pic>
        <p:nvPicPr>
          <p:cNvPr id="11" name="Picture 10">
            <a:extLst>
              <a:ext uri="{FF2B5EF4-FFF2-40B4-BE49-F238E27FC236}">
                <a16:creationId xmlns:a16="http://schemas.microsoft.com/office/drawing/2014/main" id="{C7747C8C-E249-6EF9-48FA-2F9268ACFFF4}"/>
              </a:ext>
            </a:extLst>
          </p:cNvPr>
          <p:cNvPicPr>
            <a:picLocks noChangeAspect="1"/>
          </p:cNvPicPr>
          <p:nvPr/>
        </p:nvPicPr>
        <p:blipFill>
          <a:blip r:embed="rId4"/>
          <a:stretch>
            <a:fillRect/>
          </a:stretch>
        </p:blipFill>
        <p:spPr>
          <a:xfrm>
            <a:off x="447291" y="4441935"/>
            <a:ext cx="5355493" cy="3006886"/>
          </a:xfrm>
          <a:prstGeom prst="rect">
            <a:avLst/>
          </a:prstGeom>
        </p:spPr>
      </p:pic>
      <p:pic>
        <p:nvPicPr>
          <p:cNvPr id="13" name="Picture 12">
            <a:extLst>
              <a:ext uri="{FF2B5EF4-FFF2-40B4-BE49-F238E27FC236}">
                <a16:creationId xmlns:a16="http://schemas.microsoft.com/office/drawing/2014/main" id="{82A585E8-480D-38DB-77C1-96A69B24C640}"/>
              </a:ext>
            </a:extLst>
          </p:cNvPr>
          <p:cNvPicPr>
            <a:picLocks noChangeAspect="1"/>
          </p:cNvPicPr>
          <p:nvPr/>
        </p:nvPicPr>
        <p:blipFill>
          <a:blip r:embed="rId5"/>
          <a:stretch>
            <a:fillRect/>
          </a:stretch>
        </p:blipFill>
        <p:spPr>
          <a:xfrm>
            <a:off x="7596553" y="4441935"/>
            <a:ext cx="5355492" cy="3006886"/>
          </a:xfrm>
          <a:prstGeom prst="rect">
            <a:avLst/>
          </a:prstGeom>
        </p:spPr>
      </p:pic>
      <p:sp>
        <p:nvSpPr>
          <p:cNvPr id="15" name="TextBox 14">
            <a:extLst>
              <a:ext uri="{FF2B5EF4-FFF2-40B4-BE49-F238E27FC236}">
                <a16:creationId xmlns:a16="http://schemas.microsoft.com/office/drawing/2014/main" id="{86EDE749-C917-FA90-E022-CA401D731E52}"/>
              </a:ext>
            </a:extLst>
          </p:cNvPr>
          <p:cNvSpPr txBox="1"/>
          <p:nvPr/>
        </p:nvSpPr>
        <p:spPr>
          <a:xfrm>
            <a:off x="2200590" y="7560480"/>
            <a:ext cx="1999344" cy="430952"/>
          </a:xfrm>
          <a:prstGeom prst="rect">
            <a:avLst/>
          </a:prstGeom>
          <a:noFill/>
        </p:spPr>
        <p:txBody>
          <a:bodyPr wrap="square">
            <a:spAutoFit/>
          </a:bodyPr>
          <a:lstStyle/>
          <a:p>
            <a:pPr marL="0" indent="0" algn="l">
              <a:lnSpc>
                <a:spcPts val="2850"/>
              </a:lnSpc>
              <a:buNone/>
            </a:pPr>
            <a:r>
              <a:rPr lang="en-US" dirty="0">
                <a:solidFill>
                  <a:srgbClr val="272525"/>
                </a:solidFill>
                <a:latin typeface="Inter" pitchFamily="34" charset="0"/>
                <a:ea typeface="Inter" pitchFamily="34" charset="-122"/>
              </a:rPr>
              <a:t>Cart Page</a:t>
            </a:r>
            <a:endParaRPr lang="en-US" sz="1800" dirty="0"/>
          </a:p>
        </p:txBody>
      </p:sp>
      <p:sp>
        <p:nvSpPr>
          <p:cNvPr id="17" name="TextBox 16">
            <a:extLst>
              <a:ext uri="{FF2B5EF4-FFF2-40B4-BE49-F238E27FC236}">
                <a16:creationId xmlns:a16="http://schemas.microsoft.com/office/drawing/2014/main" id="{FD349DFE-3F20-23A3-C08D-6BC5FB9DCC10}"/>
              </a:ext>
            </a:extLst>
          </p:cNvPr>
          <p:cNvSpPr txBox="1"/>
          <p:nvPr/>
        </p:nvSpPr>
        <p:spPr>
          <a:xfrm>
            <a:off x="9807191" y="7560480"/>
            <a:ext cx="2185656" cy="430952"/>
          </a:xfrm>
          <a:prstGeom prst="rect">
            <a:avLst/>
          </a:prstGeom>
          <a:noFill/>
        </p:spPr>
        <p:txBody>
          <a:bodyPr wrap="square">
            <a:spAutoFit/>
          </a:bodyPr>
          <a:lstStyle/>
          <a:p>
            <a:pPr marL="0" indent="0" algn="l">
              <a:lnSpc>
                <a:spcPts val="2850"/>
              </a:lnSpc>
              <a:buNone/>
            </a:pPr>
            <a:r>
              <a:rPr lang="en-US" sz="1800" dirty="0">
                <a:solidFill>
                  <a:srgbClr val="272525"/>
                </a:solidFill>
                <a:latin typeface="Inter" pitchFamily="34" charset="0"/>
                <a:ea typeface="Inter" pitchFamily="34" charset="-122"/>
                <a:cs typeface="Inter" pitchFamily="34" charset="-120"/>
              </a:rPr>
              <a:t>Place-Order Page</a:t>
            </a:r>
            <a:endParaRPr lang="en-US" sz="1800" dirty="0"/>
          </a:p>
        </p:txBody>
      </p:sp>
      <p:sp>
        <p:nvSpPr>
          <p:cNvPr id="20" name="Text 0">
            <a:extLst>
              <a:ext uri="{FF2B5EF4-FFF2-40B4-BE49-F238E27FC236}">
                <a16:creationId xmlns:a16="http://schemas.microsoft.com/office/drawing/2014/main" id="{AE415931-E844-9DCF-B897-3888A23760D5}"/>
              </a:ext>
            </a:extLst>
          </p:cNvPr>
          <p:cNvSpPr/>
          <p:nvPr/>
        </p:nvSpPr>
        <p:spPr>
          <a:xfrm>
            <a:off x="3295860" y="0"/>
            <a:ext cx="7066302" cy="657463"/>
          </a:xfrm>
          <a:prstGeom prst="rect">
            <a:avLst/>
          </a:prstGeom>
          <a:noFill/>
          <a:ln/>
        </p:spPr>
        <p:txBody>
          <a:bodyPr wrap="none" lIns="0" tIns="0" rIns="0" bIns="0" rtlCol="0" anchor="t"/>
          <a:lstStyle/>
          <a:p>
            <a:pPr algn="ctr">
              <a:lnSpc>
                <a:spcPts val="5150"/>
              </a:lnSpc>
            </a:pPr>
            <a:r>
              <a:rPr lang="en-US" sz="4100" b="1" dirty="0">
                <a:solidFill>
                  <a:srgbClr val="000000"/>
                </a:solidFill>
                <a:latin typeface="Petrona Bold" pitchFamily="34" charset="0"/>
                <a:ea typeface="Petrona Bold" pitchFamily="34" charset="-122"/>
              </a:rPr>
              <a:t>Frontend </a:t>
            </a:r>
            <a:r>
              <a:rPr lang="en-IN" sz="4400" dirty="0"/>
              <a:t>Screenshots</a:t>
            </a:r>
          </a:p>
          <a:p>
            <a:pPr marL="0" indent="0" algn="l">
              <a:lnSpc>
                <a:spcPts val="5150"/>
              </a:lnSpc>
              <a:buNone/>
            </a:pPr>
            <a:endParaRPr lang="en-US" sz="4100" dirty="0"/>
          </a:p>
        </p:txBody>
      </p:sp>
      <p:sp>
        <p:nvSpPr>
          <p:cNvPr id="21" name="Rectangle 20">
            <a:extLst>
              <a:ext uri="{FF2B5EF4-FFF2-40B4-BE49-F238E27FC236}">
                <a16:creationId xmlns:a16="http://schemas.microsoft.com/office/drawing/2014/main" id="{9BA012AA-E9F5-BC73-C734-F96F530FEAF7}"/>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extLst>
      <p:ext uri="{BB962C8B-B14F-4D97-AF65-F5344CB8AC3E}">
        <p14:creationId xmlns:p14="http://schemas.microsoft.com/office/powerpoint/2010/main" val="1732591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9D5EB-F47B-3B34-24F0-BD320C256CA8}"/>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1371AE20-3170-AB6B-50C5-0E8B42F79264}"/>
              </a:ext>
            </a:extLst>
          </p:cNvPr>
          <p:cNvSpPr txBox="1"/>
          <p:nvPr/>
        </p:nvSpPr>
        <p:spPr>
          <a:xfrm>
            <a:off x="9184193" y="3899325"/>
            <a:ext cx="2467429" cy="430952"/>
          </a:xfrm>
          <a:prstGeom prst="rect">
            <a:avLst/>
          </a:prstGeom>
          <a:noFill/>
        </p:spPr>
        <p:txBody>
          <a:bodyPr wrap="square">
            <a:spAutoFit/>
          </a:bodyPr>
          <a:lstStyle/>
          <a:p>
            <a:pPr marL="0" marR="0" lvl="0" indent="0" algn="l" defTabSz="914400" rtl="0" eaLnBrk="1" fontAlgn="auto" latinLnBrk="0" hangingPunct="1">
              <a:lnSpc>
                <a:spcPts val="285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Add Products Page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775E6F92-E025-BF6C-53EA-778A5A7E5846}"/>
              </a:ext>
            </a:extLst>
          </p:cNvPr>
          <p:cNvSpPr txBox="1"/>
          <p:nvPr/>
        </p:nvSpPr>
        <p:spPr>
          <a:xfrm>
            <a:off x="2200590" y="3899324"/>
            <a:ext cx="2351313" cy="430952"/>
          </a:xfrm>
          <a:prstGeom prst="rect">
            <a:avLst/>
          </a:prstGeom>
          <a:noFill/>
        </p:spPr>
        <p:txBody>
          <a:bodyPr wrap="square">
            <a:spAutoFit/>
          </a:bodyPr>
          <a:lstStyle/>
          <a:p>
            <a:pPr marL="0" marR="0" lvl="0" indent="0" algn="l" defTabSz="914400" rtl="0" eaLnBrk="1" fontAlgn="auto" latinLnBrk="0" hangingPunct="1">
              <a:lnSpc>
                <a:spcPts val="2850"/>
              </a:lnSpc>
              <a:spcBef>
                <a:spcPts val="0"/>
              </a:spcBef>
              <a:spcAft>
                <a:spcPts val="0"/>
              </a:spcAft>
              <a:buClrTx/>
              <a:buSzTx/>
              <a:buFontTx/>
              <a:buNone/>
              <a:tabLst/>
              <a:defRPr/>
            </a:pPr>
            <a:r>
              <a:rPr lang="en-US" dirty="0">
                <a:solidFill>
                  <a:srgbClr val="272525"/>
                </a:solidFill>
                <a:latin typeface="Inter" pitchFamily="34" charset="0"/>
                <a:ea typeface="Inter" pitchFamily="34" charset="-122"/>
              </a:rPr>
              <a:t>Admin Login</a:t>
            </a:r>
            <a:r>
              <a:rPr kumimoji="0" lang="en-US" sz="1800" b="0" i="0" u="none" strike="noStrike" kern="1200" cap="none" spc="0" normalizeH="0" baseline="0" noProof="0" dirty="0">
                <a:ln>
                  <a:noFill/>
                </a:ln>
                <a:solidFill>
                  <a:srgbClr val="272525"/>
                </a:solidFill>
                <a:effectLst/>
                <a:uLnTx/>
                <a:uFillTx/>
                <a:latin typeface="Inter" pitchFamily="34" charset="0"/>
                <a:ea typeface="Inter" pitchFamily="34" charset="-122"/>
                <a:cs typeface="+mn-cs"/>
              </a:rPr>
              <a:t> Page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TextBox 14">
            <a:extLst>
              <a:ext uri="{FF2B5EF4-FFF2-40B4-BE49-F238E27FC236}">
                <a16:creationId xmlns:a16="http://schemas.microsoft.com/office/drawing/2014/main" id="{23840E93-5D07-729E-5C1C-2FDB46522B7C}"/>
              </a:ext>
            </a:extLst>
          </p:cNvPr>
          <p:cNvSpPr txBox="1"/>
          <p:nvPr/>
        </p:nvSpPr>
        <p:spPr>
          <a:xfrm>
            <a:off x="2200589" y="7560480"/>
            <a:ext cx="2351313" cy="430952"/>
          </a:xfrm>
          <a:prstGeom prst="rect">
            <a:avLst/>
          </a:prstGeom>
          <a:noFill/>
        </p:spPr>
        <p:txBody>
          <a:bodyPr wrap="square">
            <a:spAutoFit/>
          </a:bodyPr>
          <a:lstStyle/>
          <a:p>
            <a:pPr marL="0" marR="0" lvl="0" indent="0" algn="l" defTabSz="914400" rtl="0" eaLnBrk="1" fontAlgn="auto" latinLnBrk="0" hangingPunct="1">
              <a:lnSpc>
                <a:spcPts val="2850"/>
              </a:lnSpc>
              <a:spcBef>
                <a:spcPts val="0"/>
              </a:spcBef>
              <a:spcAft>
                <a:spcPts val="0"/>
              </a:spcAft>
              <a:buClrTx/>
              <a:buSzTx/>
              <a:buFontTx/>
              <a:buNone/>
              <a:tabLst/>
              <a:defRPr/>
            </a:pPr>
            <a:r>
              <a:rPr lang="en-US" dirty="0">
                <a:solidFill>
                  <a:srgbClr val="272525"/>
                </a:solidFill>
                <a:latin typeface="Inter" pitchFamily="34" charset="0"/>
                <a:ea typeface="Inter" pitchFamily="34" charset="-122"/>
              </a:rPr>
              <a:t>Products List</a:t>
            </a:r>
            <a:r>
              <a:rPr kumimoji="0" lang="en-US" sz="1800" b="0" i="0" u="none" strike="noStrike" kern="1200" cap="none" spc="0" normalizeH="0" baseline="0" noProof="0" dirty="0">
                <a:ln>
                  <a:noFill/>
                </a:ln>
                <a:solidFill>
                  <a:srgbClr val="272525"/>
                </a:solidFill>
                <a:effectLst/>
                <a:uLnTx/>
                <a:uFillTx/>
                <a:latin typeface="Inter" pitchFamily="34" charset="0"/>
                <a:ea typeface="Inter" pitchFamily="34" charset="-122"/>
                <a:cs typeface="+mn-cs"/>
              </a:rPr>
              <a:t> Page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5A4AE23B-F600-BA20-0837-5ED1AFD9A102}"/>
              </a:ext>
            </a:extLst>
          </p:cNvPr>
          <p:cNvSpPr txBox="1"/>
          <p:nvPr/>
        </p:nvSpPr>
        <p:spPr>
          <a:xfrm>
            <a:off x="9807191" y="7560480"/>
            <a:ext cx="2185656" cy="430952"/>
          </a:xfrm>
          <a:prstGeom prst="rect">
            <a:avLst/>
          </a:prstGeom>
          <a:noFill/>
        </p:spPr>
        <p:txBody>
          <a:bodyPr wrap="square">
            <a:spAutoFit/>
          </a:bodyPr>
          <a:lstStyle/>
          <a:p>
            <a:pPr marL="0" marR="0" lvl="0" indent="0" algn="l" defTabSz="914400" rtl="0" eaLnBrk="1" fontAlgn="auto" latinLnBrk="0" hangingPunct="1">
              <a:lnSpc>
                <a:spcPts val="285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Order Page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Text 0">
            <a:extLst>
              <a:ext uri="{FF2B5EF4-FFF2-40B4-BE49-F238E27FC236}">
                <a16:creationId xmlns:a16="http://schemas.microsoft.com/office/drawing/2014/main" id="{424BF12E-7D71-9C48-72C2-AD4EB3E557CA}"/>
              </a:ext>
            </a:extLst>
          </p:cNvPr>
          <p:cNvSpPr/>
          <p:nvPr/>
        </p:nvSpPr>
        <p:spPr>
          <a:xfrm>
            <a:off x="3295860" y="0"/>
            <a:ext cx="7066302" cy="657463"/>
          </a:xfrm>
          <a:prstGeom prst="rect">
            <a:avLst/>
          </a:prstGeom>
          <a:noFill/>
          <a:ln/>
        </p:spPr>
        <p:txBody>
          <a:bodyPr wrap="none" lIns="0" tIns="0" rIns="0" bIns="0" rtlCol="0" anchor="t"/>
          <a:lstStyle/>
          <a:p>
            <a:pPr marL="0" marR="0" lvl="0" indent="0" algn="ctr" defTabSz="914400" rtl="0" eaLnBrk="1" fontAlgn="auto" latinLnBrk="0" hangingPunct="1">
              <a:lnSpc>
                <a:spcPts val="5150"/>
              </a:lnSpc>
              <a:spcBef>
                <a:spcPts val="0"/>
              </a:spcBef>
              <a:spcAft>
                <a:spcPts val="0"/>
              </a:spcAft>
              <a:buClrTx/>
              <a:buSzTx/>
              <a:buFontTx/>
              <a:buNone/>
              <a:tabLst/>
              <a:defRPr/>
            </a:pPr>
            <a:r>
              <a:rPr lang="en-US" sz="4100" b="1" dirty="0">
                <a:solidFill>
                  <a:srgbClr val="000000"/>
                </a:solidFill>
                <a:latin typeface="Petrona Bold" pitchFamily="34" charset="0"/>
                <a:ea typeface="Petrona Bold" pitchFamily="34" charset="-122"/>
              </a:rPr>
              <a:t>Admin</a:t>
            </a:r>
            <a:r>
              <a:rPr kumimoji="0" lang="en-US" sz="410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mn-cs"/>
              </a:rPr>
              <a:t> </a:t>
            </a:r>
            <a:r>
              <a:rPr kumimoji="0" lang="en-IN" sz="4400" b="0" i="0" u="none" strike="noStrike" kern="1200" cap="none" spc="0" normalizeH="0" baseline="0" noProof="0" dirty="0">
                <a:ln>
                  <a:noFill/>
                </a:ln>
                <a:solidFill>
                  <a:prstClr val="black"/>
                </a:solidFill>
                <a:effectLst/>
                <a:uLnTx/>
                <a:uFillTx/>
                <a:latin typeface="Calibri" panose="020F0502020204030204"/>
                <a:ea typeface="+mn-ea"/>
                <a:cs typeface="+mn-cs"/>
              </a:rPr>
              <a:t>Screenshots</a:t>
            </a:r>
          </a:p>
          <a:p>
            <a:pPr marL="0" marR="0" lvl="0" indent="0" algn="l" defTabSz="914400" rtl="0" eaLnBrk="1" fontAlgn="auto" latinLnBrk="0" hangingPunct="1">
              <a:lnSpc>
                <a:spcPts val="5150"/>
              </a:lnSpc>
              <a:spcBef>
                <a:spcPts val="0"/>
              </a:spcBef>
              <a:spcAft>
                <a:spcPts val="0"/>
              </a:spcAft>
              <a:buClrTx/>
              <a:buSzTx/>
              <a:buFontTx/>
              <a:buNone/>
              <a:tabLst/>
              <a:defRPr/>
            </a:pPr>
            <a:endParaRPr kumimoji="0" lang="en-US" sz="41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76706A8A-66EE-DA7F-35A4-5E532B9791C1}"/>
              </a:ext>
            </a:extLst>
          </p:cNvPr>
          <p:cNvPicPr>
            <a:picLocks noChangeAspect="1"/>
          </p:cNvPicPr>
          <p:nvPr/>
        </p:nvPicPr>
        <p:blipFill>
          <a:blip r:embed="rId2"/>
          <a:stretch>
            <a:fillRect/>
          </a:stretch>
        </p:blipFill>
        <p:spPr>
          <a:xfrm>
            <a:off x="447292" y="780779"/>
            <a:ext cx="5355492" cy="3006886"/>
          </a:xfrm>
          <a:prstGeom prst="rect">
            <a:avLst/>
          </a:prstGeom>
        </p:spPr>
      </p:pic>
      <p:pic>
        <p:nvPicPr>
          <p:cNvPr id="8" name="Picture 7">
            <a:extLst>
              <a:ext uri="{FF2B5EF4-FFF2-40B4-BE49-F238E27FC236}">
                <a16:creationId xmlns:a16="http://schemas.microsoft.com/office/drawing/2014/main" id="{3876AABC-5DD5-2CBF-4F8C-3F55F467BF1B}"/>
              </a:ext>
            </a:extLst>
          </p:cNvPr>
          <p:cNvPicPr>
            <a:picLocks noChangeAspect="1"/>
          </p:cNvPicPr>
          <p:nvPr/>
        </p:nvPicPr>
        <p:blipFill>
          <a:blip r:embed="rId3"/>
          <a:stretch>
            <a:fillRect/>
          </a:stretch>
        </p:blipFill>
        <p:spPr>
          <a:xfrm>
            <a:off x="7596553" y="780779"/>
            <a:ext cx="5355492" cy="3006886"/>
          </a:xfrm>
          <a:prstGeom prst="rect">
            <a:avLst/>
          </a:prstGeom>
        </p:spPr>
      </p:pic>
      <p:pic>
        <p:nvPicPr>
          <p:cNvPr id="12" name="Picture 11">
            <a:extLst>
              <a:ext uri="{FF2B5EF4-FFF2-40B4-BE49-F238E27FC236}">
                <a16:creationId xmlns:a16="http://schemas.microsoft.com/office/drawing/2014/main" id="{97CC94F4-5CF4-8BB5-351C-BEF69F0F7DFB}"/>
              </a:ext>
            </a:extLst>
          </p:cNvPr>
          <p:cNvPicPr>
            <a:picLocks noChangeAspect="1"/>
          </p:cNvPicPr>
          <p:nvPr/>
        </p:nvPicPr>
        <p:blipFill>
          <a:blip r:embed="rId4"/>
          <a:stretch>
            <a:fillRect/>
          </a:stretch>
        </p:blipFill>
        <p:spPr>
          <a:xfrm>
            <a:off x="447292" y="4441935"/>
            <a:ext cx="5355492" cy="3006885"/>
          </a:xfrm>
          <a:prstGeom prst="rect">
            <a:avLst/>
          </a:prstGeom>
        </p:spPr>
      </p:pic>
      <p:pic>
        <p:nvPicPr>
          <p:cNvPr id="16" name="Picture 15">
            <a:extLst>
              <a:ext uri="{FF2B5EF4-FFF2-40B4-BE49-F238E27FC236}">
                <a16:creationId xmlns:a16="http://schemas.microsoft.com/office/drawing/2014/main" id="{0E540413-E706-0B67-72C1-80735AFCA0F4}"/>
              </a:ext>
            </a:extLst>
          </p:cNvPr>
          <p:cNvPicPr>
            <a:picLocks noChangeAspect="1"/>
          </p:cNvPicPr>
          <p:nvPr/>
        </p:nvPicPr>
        <p:blipFill>
          <a:blip r:embed="rId5"/>
          <a:stretch>
            <a:fillRect/>
          </a:stretch>
        </p:blipFill>
        <p:spPr>
          <a:xfrm>
            <a:off x="7596553" y="4441935"/>
            <a:ext cx="5355492" cy="3006886"/>
          </a:xfrm>
          <a:prstGeom prst="rect">
            <a:avLst/>
          </a:prstGeom>
        </p:spPr>
      </p:pic>
      <p:sp>
        <p:nvSpPr>
          <p:cNvPr id="18" name="Rectangle 17">
            <a:extLst>
              <a:ext uri="{FF2B5EF4-FFF2-40B4-BE49-F238E27FC236}">
                <a16:creationId xmlns:a16="http://schemas.microsoft.com/office/drawing/2014/main" id="{98C22787-E82C-FACE-1D3C-2FEEC2A6F344}"/>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extLst>
      <p:ext uri="{BB962C8B-B14F-4D97-AF65-F5344CB8AC3E}">
        <p14:creationId xmlns:p14="http://schemas.microsoft.com/office/powerpoint/2010/main" val="3708837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FE67EFB1-EBD2-328D-CB6B-6BE05A246445}"/>
              </a:ext>
            </a:extLst>
          </p:cNvPr>
          <p:cNvSpPr/>
          <p:nvPr/>
        </p:nvSpPr>
        <p:spPr>
          <a:xfrm>
            <a:off x="3516924" y="803868"/>
            <a:ext cx="7066302" cy="657463"/>
          </a:xfrm>
          <a:prstGeom prst="rect">
            <a:avLst/>
          </a:prstGeom>
          <a:noFill/>
          <a:ln/>
        </p:spPr>
        <p:txBody>
          <a:bodyPr wrap="none" lIns="0" tIns="0" rIns="0" bIns="0" rtlCol="0" anchor="t"/>
          <a:lstStyle/>
          <a:p>
            <a:pPr marL="0" marR="0" lvl="0" indent="0" algn="ctr" defTabSz="914400" rtl="0" eaLnBrk="1" fontAlgn="auto" latinLnBrk="0" hangingPunct="1">
              <a:lnSpc>
                <a:spcPts val="5150"/>
              </a:lnSpc>
              <a:spcBef>
                <a:spcPts val="0"/>
              </a:spcBef>
              <a:spcAft>
                <a:spcPts val="0"/>
              </a:spcAft>
              <a:buClrTx/>
              <a:buSzTx/>
              <a:buFontTx/>
              <a:buNone/>
              <a:tabLst/>
              <a:defRPr/>
            </a:pPr>
            <a:r>
              <a:rPr kumimoji="0" lang="en-US" sz="410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mn-cs"/>
              </a:rPr>
              <a:t>DEMO Links</a:t>
            </a:r>
            <a:endParaRPr kumimoji="0" lang="en-IN" sz="4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ts val="5150"/>
              </a:lnSpc>
              <a:spcBef>
                <a:spcPts val="0"/>
              </a:spcBef>
              <a:spcAft>
                <a:spcPts val="0"/>
              </a:spcAft>
              <a:buClrTx/>
              <a:buSzTx/>
              <a:buFontTx/>
              <a:buNone/>
              <a:tabLst/>
              <a:defRPr/>
            </a:pPr>
            <a:endParaRPr kumimoji="0" lang="en-US" sz="41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9CE96375-330C-8435-B756-5995379EAFF1}"/>
              </a:ext>
            </a:extLst>
          </p:cNvPr>
          <p:cNvSpPr txBox="1"/>
          <p:nvPr/>
        </p:nvSpPr>
        <p:spPr>
          <a:xfrm>
            <a:off x="1125416" y="2181721"/>
            <a:ext cx="11213960" cy="5016758"/>
          </a:xfrm>
          <a:prstGeom prst="rect">
            <a:avLst/>
          </a:prstGeom>
          <a:noFill/>
        </p:spPr>
        <p:txBody>
          <a:bodyPr wrap="square">
            <a:spAutoFit/>
          </a:bodyPr>
          <a:lstStyle/>
          <a:p>
            <a:r>
              <a:rPr lang="en-IN" dirty="0">
                <a:solidFill>
                  <a:schemeClr val="accent2">
                    <a:lumMod val="75000"/>
                  </a:schemeClr>
                </a:solidFill>
              </a:rPr>
              <a:t>Backend Link: </a:t>
            </a:r>
            <a:r>
              <a:rPr lang="en-IN" dirty="0">
                <a:hlinkClick r:id="rId2"/>
              </a:rPr>
              <a:t>https://ecommerce-backend-781927518855.us-central1.run.app</a:t>
            </a:r>
            <a:endParaRPr lang="en-IN" dirty="0"/>
          </a:p>
          <a:p>
            <a:endParaRPr lang="en-IN" dirty="0"/>
          </a:p>
          <a:p>
            <a:r>
              <a:rPr lang="en-IN" dirty="0">
                <a:solidFill>
                  <a:schemeClr val="accent2">
                    <a:lumMod val="75000"/>
                  </a:schemeClr>
                </a:solidFill>
              </a:rPr>
              <a:t>Admin Link: </a:t>
            </a:r>
            <a:r>
              <a:rPr lang="en-IN" dirty="0">
                <a:hlinkClick r:id="rId3"/>
              </a:rPr>
              <a:t>https://ecommerce-admin-781927518855.us-central1.run.app</a:t>
            </a:r>
            <a:endParaRPr lang="en-IN" dirty="0"/>
          </a:p>
          <a:p>
            <a:endParaRPr lang="en-IN" dirty="0"/>
          </a:p>
          <a:p>
            <a:r>
              <a:rPr lang="en-IN" dirty="0">
                <a:solidFill>
                  <a:schemeClr val="accent2">
                    <a:lumMod val="75000"/>
                  </a:schemeClr>
                </a:solidFill>
              </a:rPr>
              <a:t>Frontend Link</a:t>
            </a:r>
            <a:r>
              <a:rPr lang="en-IN" dirty="0">
                <a:solidFill>
                  <a:schemeClr val="accent1">
                    <a:lumMod val="75000"/>
                  </a:schemeClr>
                </a:solidFill>
              </a:rPr>
              <a:t>: </a:t>
            </a:r>
            <a:r>
              <a:rPr lang="en-IN" dirty="0">
                <a:hlinkClick r:id="rId4"/>
              </a:rPr>
              <a:t>https://ecommerce-frontend-781927518855.us-central1.run.app</a:t>
            </a:r>
            <a:endParaRPr lang="en-IN" dirty="0"/>
          </a:p>
          <a:p>
            <a:endParaRPr lang="en-IN" dirty="0"/>
          </a:p>
          <a:p>
            <a:endParaRPr lang="en-IN" dirty="0"/>
          </a:p>
          <a:p>
            <a:endParaRPr lang="en-IN" dirty="0"/>
          </a:p>
          <a:p>
            <a:pPr algn="ctr"/>
            <a:r>
              <a:rPr lang="en-IN" sz="3200" dirty="0">
                <a:solidFill>
                  <a:schemeClr val="accent6">
                    <a:lumMod val="75000"/>
                  </a:schemeClr>
                </a:solidFill>
                <a:latin typeface="Bahnschrift Light SemiCondensed" panose="020B0502040204020203" pitchFamily="34" charset="0"/>
                <a:hlinkClick r:id="rId4"/>
              </a:rPr>
              <a:t>Run Demo</a:t>
            </a:r>
            <a:endParaRPr lang="en-IN" sz="3200" dirty="0">
              <a:solidFill>
                <a:schemeClr val="accent6">
                  <a:lumMod val="75000"/>
                </a:schemeClr>
              </a:solidFill>
              <a:latin typeface="Bahnschrift Light SemiCondensed" panose="020B0502040204020203" pitchFamily="34" charset="0"/>
            </a:endParaRPr>
          </a:p>
          <a:p>
            <a:endParaRPr lang="en-IN" dirty="0"/>
          </a:p>
          <a:p>
            <a:endParaRPr lang="en-IN" dirty="0"/>
          </a:p>
          <a:p>
            <a:endParaRPr lang="en-IN" dirty="0"/>
          </a:p>
          <a:p>
            <a:endParaRPr lang="en-IN" dirty="0"/>
          </a:p>
          <a:p>
            <a:endParaRPr lang="en-IN" dirty="0"/>
          </a:p>
          <a:p>
            <a:pPr algn="ctr"/>
            <a:r>
              <a:rPr lang="en-IN" sz="5400" dirty="0">
                <a:solidFill>
                  <a:schemeClr val="accent2">
                    <a:lumMod val="75000"/>
                  </a:schemeClr>
                </a:solidFill>
              </a:rPr>
              <a:t>      Thank You</a:t>
            </a:r>
          </a:p>
        </p:txBody>
      </p:sp>
      <p:sp>
        <p:nvSpPr>
          <p:cNvPr id="5" name="Arrow: Chevron 4">
            <a:extLst>
              <a:ext uri="{FF2B5EF4-FFF2-40B4-BE49-F238E27FC236}">
                <a16:creationId xmlns:a16="http://schemas.microsoft.com/office/drawing/2014/main" id="{EDE067BD-9BC0-E091-ED4B-DD4204CBF998}"/>
              </a:ext>
            </a:extLst>
          </p:cNvPr>
          <p:cNvSpPr/>
          <p:nvPr/>
        </p:nvSpPr>
        <p:spPr>
          <a:xfrm>
            <a:off x="7656843" y="4521758"/>
            <a:ext cx="251209" cy="301451"/>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6" name="Arrow: Chevron 5">
            <a:extLst>
              <a:ext uri="{FF2B5EF4-FFF2-40B4-BE49-F238E27FC236}">
                <a16:creationId xmlns:a16="http://schemas.microsoft.com/office/drawing/2014/main" id="{80EFD1E4-0F7F-D919-BA84-BE1AF7FDAAB2}"/>
              </a:ext>
            </a:extLst>
          </p:cNvPr>
          <p:cNvSpPr/>
          <p:nvPr/>
        </p:nvSpPr>
        <p:spPr>
          <a:xfrm>
            <a:off x="7908052" y="4531806"/>
            <a:ext cx="251209" cy="301451"/>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7" name="Rectangle 6">
            <a:extLst>
              <a:ext uri="{FF2B5EF4-FFF2-40B4-BE49-F238E27FC236}">
                <a16:creationId xmlns:a16="http://schemas.microsoft.com/office/drawing/2014/main" id="{9A920350-7A3E-2398-442F-816907F3EC8D}"/>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extLst>
      <p:ext uri="{BB962C8B-B14F-4D97-AF65-F5344CB8AC3E}">
        <p14:creationId xmlns:p14="http://schemas.microsoft.com/office/powerpoint/2010/main" val="371882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075" y="623173"/>
            <a:ext cx="5948720" cy="743545"/>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Project Overview</a:t>
            </a:r>
            <a:endParaRPr lang="en-US" sz="4650" dirty="0"/>
          </a:p>
        </p:txBody>
      </p:sp>
      <p:sp>
        <p:nvSpPr>
          <p:cNvPr id="3" name="Text 1"/>
          <p:cNvSpPr/>
          <p:nvPr/>
        </p:nvSpPr>
        <p:spPr>
          <a:xfrm>
            <a:off x="793075" y="1819870"/>
            <a:ext cx="13044249" cy="1087279"/>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ShopMee is designed as a comprehensive, full-stack e-commerce platform, meticulously engineered to provide a seamless online shopping experience from product browsing to order fulfillment. Our architecture ensures robust performance and scalability.</a:t>
            </a:r>
            <a:endParaRPr lang="en-US" sz="1750" dirty="0"/>
          </a:p>
        </p:txBody>
      </p:sp>
      <p:sp>
        <p:nvSpPr>
          <p:cNvPr id="4" name="Shape 2"/>
          <p:cNvSpPr/>
          <p:nvPr/>
        </p:nvSpPr>
        <p:spPr>
          <a:xfrm>
            <a:off x="793075" y="3162062"/>
            <a:ext cx="6408777" cy="2109073"/>
          </a:xfrm>
          <a:prstGeom prst="roundRect">
            <a:avLst>
              <a:gd name="adj" fmla="val 6937"/>
            </a:avLst>
          </a:prstGeom>
          <a:solidFill>
            <a:srgbClr val="FFFFFF">
              <a:alpha val="95000"/>
            </a:srgbClr>
          </a:solidFill>
          <a:ln w="30480">
            <a:solidFill>
              <a:srgbClr val="B2D4E5"/>
            </a:solidFill>
            <a:prstDash val="solid"/>
          </a:ln>
        </p:spPr>
      </p:sp>
      <p:sp>
        <p:nvSpPr>
          <p:cNvPr id="5" name="Shape 3"/>
          <p:cNvSpPr/>
          <p:nvPr/>
        </p:nvSpPr>
        <p:spPr>
          <a:xfrm>
            <a:off x="762595" y="3162062"/>
            <a:ext cx="121920" cy="2109073"/>
          </a:xfrm>
          <a:prstGeom prst="roundRect">
            <a:avLst>
              <a:gd name="adj" fmla="val 78068"/>
            </a:avLst>
          </a:prstGeom>
          <a:solidFill>
            <a:srgbClr val="007EBD"/>
          </a:solidFill>
          <a:ln/>
        </p:spPr>
      </p:sp>
      <p:sp>
        <p:nvSpPr>
          <p:cNvPr id="6" name="Text 4"/>
          <p:cNvSpPr/>
          <p:nvPr/>
        </p:nvSpPr>
        <p:spPr>
          <a:xfrm>
            <a:off x="1141571" y="3419118"/>
            <a:ext cx="3174563" cy="371713"/>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Full-Stack E-commerce</a:t>
            </a:r>
            <a:endParaRPr lang="en-US" sz="2300" dirty="0"/>
          </a:p>
        </p:txBody>
      </p:sp>
      <p:sp>
        <p:nvSpPr>
          <p:cNvPr id="7" name="Text 5"/>
          <p:cNvSpPr/>
          <p:nvPr/>
        </p:nvSpPr>
        <p:spPr>
          <a:xfrm>
            <a:off x="1141571" y="3926800"/>
            <a:ext cx="5803225" cy="1087279"/>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 complete solution covering both user-facing and backend operations for comprehensive online retail management.</a:t>
            </a:r>
            <a:endParaRPr lang="en-US" sz="1750" dirty="0"/>
          </a:p>
        </p:txBody>
      </p:sp>
      <p:sp>
        <p:nvSpPr>
          <p:cNvPr id="8" name="Shape 6"/>
          <p:cNvSpPr/>
          <p:nvPr/>
        </p:nvSpPr>
        <p:spPr>
          <a:xfrm>
            <a:off x="7428428" y="3162062"/>
            <a:ext cx="6408896" cy="2109073"/>
          </a:xfrm>
          <a:prstGeom prst="roundRect">
            <a:avLst>
              <a:gd name="adj" fmla="val 6937"/>
            </a:avLst>
          </a:prstGeom>
          <a:solidFill>
            <a:srgbClr val="FFFFFF">
              <a:alpha val="95000"/>
            </a:srgbClr>
          </a:solidFill>
          <a:ln w="30480">
            <a:solidFill>
              <a:srgbClr val="B2D4E5"/>
            </a:solidFill>
            <a:prstDash val="solid"/>
          </a:ln>
        </p:spPr>
      </p:sp>
      <p:sp>
        <p:nvSpPr>
          <p:cNvPr id="9" name="Shape 7"/>
          <p:cNvSpPr/>
          <p:nvPr/>
        </p:nvSpPr>
        <p:spPr>
          <a:xfrm>
            <a:off x="7397948" y="3162062"/>
            <a:ext cx="121920" cy="2109073"/>
          </a:xfrm>
          <a:prstGeom prst="roundRect">
            <a:avLst>
              <a:gd name="adj" fmla="val 78068"/>
            </a:avLst>
          </a:prstGeom>
          <a:solidFill>
            <a:srgbClr val="007EBD"/>
          </a:solidFill>
          <a:ln/>
        </p:spPr>
      </p:sp>
      <p:sp>
        <p:nvSpPr>
          <p:cNvPr id="10" name="Text 8"/>
          <p:cNvSpPr/>
          <p:nvPr/>
        </p:nvSpPr>
        <p:spPr>
          <a:xfrm>
            <a:off x="7776924" y="3419118"/>
            <a:ext cx="2974300" cy="371713"/>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Core Technologies</a:t>
            </a:r>
            <a:endParaRPr lang="en-US" sz="2300" dirty="0"/>
          </a:p>
        </p:txBody>
      </p:sp>
      <p:sp>
        <p:nvSpPr>
          <p:cNvPr id="11" name="Text 9"/>
          <p:cNvSpPr/>
          <p:nvPr/>
        </p:nvSpPr>
        <p:spPr>
          <a:xfrm>
            <a:off x="7776924" y="3926800"/>
            <a:ext cx="5803344" cy="1087279"/>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Built with React for dynamic UIs, Node.js for scalable server-side logic, and PostgreSQL for reliable data storage.</a:t>
            </a:r>
            <a:endParaRPr lang="en-US" sz="1750" dirty="0"/>
          </a:p>
        </p:txBody>
      </p:sp>
      <p:sp>
        <p:nvSpPr>
          <p:cNvPr id="12" name="Shape 10"/>
          <p:cNvSpPr/>
          <p:nvPr/>
        </p:nvSpPr>
        <p:spPr>
          <a:xfrm>
            <a:off x="793075" y="5497711"/>
            <a:ext cx="6408777" cy="2109073"/>
          </a:xfrm>
          <a:prstGeom prst="roundRect">
            <a:avLst>
              <a:gd name="adj" fmla="val 6937"/>
            </a:avLst>
          </a:prstGeom>
          <a:solidFill>
            <a:srgbClr val="FFFFFF">
              <a:alpha val="95000"/>
            </a:srgbClr>
          </a:solidFill>
          <a:ln w="30480">
            <a:solidFill>
              <a:srgbClr val="B2D4E5"/>
            </a:solidFill>
            <a:prstDash val="solid"/>
          </a:ln>
        </p:spPr>
      </p:sp>
      <p:sp>
        <p:nvSpPr>
          <p:cNvPr id="13" name="Shape 11"/>
          <p:cNvSpPr/>
          <p:nvPr/>
        </p:nvSpPr>
        <p:spPr>
          <a:xfrm>
            <a:off x="762595" y="5497711"/>
            <a:ext cx="121920" cy="2109073"/>
          </a:xfrm>
          <a:prstGeom prst="roundRect">
            <a:avLst>
              <a:gd name="adj" fmla="val 78068"/>
            </a:avLst>
          </a:prstGeom>
          <a:solidFill>
            <a:srgbClr val="007EBD"/>
          </a:solidFill>
          <a:ln/>
        </p:spPr>
      </p:sp>
      <p:sp>
        <p:nvSpPr>
          <p:cNvPr id="14" name="Text 12"/>
          <p:cNvSpPr/>
          <p:nvPr/>
        </p:nvSpPr>
        <p:spPr>
          <a:xfrm>
            <a:off x="1141571" y="5754767"/>
            <a:ext cx="3278386" cy="371713"/>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Three-Tier Architecture</a:t>
            </a:r>
            <a:endParaRPr lang="en-US" sz="2300" dirty="0"/>
          </a:p>
        </p:txBody>
      </p:sp>
      <p:sp>
        <p:nvSpPr>
          <p:cNvPr id="15" name="Text 13"/>
          <p:cNvSpPr/>
          <p:nvPr/>
        </p:nvSpPr>
        <p:spPr>
          <a:xfrm>
            <a:off x="1141571" y="6262449"/>
            <a:ext cx="5803225" cy="1087279"/>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Clear separation of Presentation, Business Logic, and Data layers for enhanced maintainability and scalability.</a:t>
            </a:r>
            <a:endParaRPr lang="en-US" sz="1750" dirty="0"/>
          </a:p>
        </p:txBody>
      </p:sp>
      <p:sp>
        <p:nvSpPr>
          <p:cNvPr id="16" name="Shape 14"/>
          <p:cNvSpPr/>
          <p:nvPr/>
        </p:nvSpPr>
        <p:spPr>
          <a:xfrm>
            <a:off x="7428428" y="5497711"/>
            <a:ext cx="6408896" cy="2109073"/>
          </a:xfrm>
          <a:prstGeom prst="roundRect">
            <a:avLst>
              <a:gd name="adj" fmla="val 6937"/>
            </a:avLst>
          </a:prstGeom>
          <a:solidFill>
            <a:srgbClr val="FFFFFF">
              <a:alpha val="95000"/>
            </a:srgbClr>
          </a:solidFill>
          <a:ln w="30480">
            <a:solidFill>
              <a:srgbClr val="B2D4E5"/>
            </a:solidFill>
            <a:prstDash val="solid"/>
          </a:ln>
        </p:spPr>
      </p:sp>
      <p:sp>
        <p:nvSpPr>
          <p:cNvPr id="17" name="Shape 15"/>
          <p:cNvSpPr/>
          <p:nvPr/>
        </p:nvSpPr>
        <p:spPr>
          <a:xfrm>
            <a:off x="7397948" y="5497711"/>
            <a:ext cx="121920" cy="2109073"/>
          </a:xfrm>
          <a:prstGeom prst="roundRect">
            <a:avLst>
              <a:gd name="adj" fmla="val 78068"/>
            </a:avLst>
          </a:prstGeom>
          <a:solidFill>
            <a:srgbClr val="007EBD"/>
          </a:solidFill>
          <a:ln/>
        </p:spPr>
      </p:sp>
      <p:sp>
        <p:nvSpPr>
          <p:cNvPr id="18" name="Text 16"/>
          <p:cNvSpPr/>
          <p:nvPr/>
        </p:nvSpPr>
        <p:spPr>
          <a:xfrm>
            <a:off x="7776924" y="5754767"/>
            <a:ext cx="3118128" cy="371713"/>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Dual Interface Support</a:t>
            </a:r>
            <a:endParaRPr lang="en-US" sz="2300" dirty="0"/>
          </a:p>
        </p:txBody>
      </p:sp>
      <p:sp>
        <p:nvSpPr>
          <p:cNvPr id="19" name="Text 17"/>
          <p:cNvSpPr/>
          <p:nvPr/>
        </p:nvSpPr>
        <p:spPr>
          <a:xfrm>
            <a:off x="7776924" y="6262449"/>
            <a:ext cx="5803344" cy="72485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Dedicated interfaces for both customers for shopping and administrators for efficient platform management.</a:t>
            </a:r>
            <a:endParaRPr lang="en-US" sz="1750" dirty="0"/>
          </a:p>
        </p:txBody>
      </p:sp>
      <p:sp>
        <p:nvSpPr>
          <p:cNvPr id="20" name="Rectangle 19">
            <a:extLst>
              <a:ext uri="{FF2B5EF4-FFF2-40B4-BE49-F238E27FC236}">
                <a16:creationId xmlns:a16="http://schemas.microsoft.com/office/drawing/2014/main" id="{0212ACC7-8A7A-EBE3-7192-EE60DC49AF19}"/>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83275" y="379690"/>
            <a:ext cx="3625215" cy="453152"/>
          </a:xfrm>
          <a:prstGeom prst="rect">
            <a:avLst/>
          </a:prstGeom>
          <a:noFill/>
          <a:ln/>
        </p:spPr>
        <p:txBody>
          <a:bodyPr wrap="none" lIns="0" tIns="0" rIns="0" bIns="0" rtlCol="0" anchor="t"/>
          <a:lstStyle/>
          <a:p>
            <a:pPr marL="0" indent="0" algn="l">
              <a:lnSpc>
                <a:spcPts val="3550"/>
              </a:lnSpc>
              <a:buNone/>
            </a:pPr>
            <a:r>
              <a:rPr lang="en-US" sz="2850" b="1" dirty="0">
                <a:solidFill>
                  <a:srgbClr val="000000"/>
                </a:solidFill>
                <a:latin typeface="Petrona Bold" pitchFamily="34" charset="0"/>
                <a:ea typeface="Petrona Bold" pitchFamily="34" charset="-122"/>
                <a:cs typeface="Petrona Bold" pitchFamily="34" charset="-120"/>
              </a:rPr>
              <a:t>System Architecture</a:t>
            </a:r>
            <a:endParaRPr lang="en-US" sz="2850" dirty="0"/>
          </a:p>
        </p:txBody>
      </p:sp>
      <p:sp>
        <p:nvSpPr>
          <p:cNvPr id="3" name="Text 1"/>
          <p:cNvSpPr/>
          <p:nvPr/>
        </p:nvSpPr>
        <p:spPr>
          <a:xfrm>
            <a:off x="483275" y="1108948"/>
            <a:ext cx="13663851" cy="220980"/>
          </a:xfrm>
          <a:prstGeom prst="rect">
            <a:avLst/>
          </a:prstGeom>
          <a:noFill/>
          <a:ln/>
        </p:spPr>
        <p:txBody>
          <a:bodyPr wrap="none" lIns="0" tIns="0" rIns="0" bIns="0" rtlCol="0" anchor="t"/>
          <a:lstStyle/>
          <a:p>
            <a:pPr marL="0" indent="0" algn="l">
              <a:lnSpc>
                <a:spcPts val="1700"/>
              </a:lnSpc>
              <a:buNone/>
            </a:pPr>
            <a:r>
              <a:rPr lang="en-US" sz="1050" dirty="0">
                <a:solidFill>
                  <a:srgbClr val="272525"/>
                </a:solidFill>
                <a:latin typeface="Inter" pitchFamily="34" charset="0"/>
                <a:ea typeface="Inter" pitchFamily="34" charset="-122"/>
                <a:cs typeface="Inter" pitchFamily="34" charset="-120"/>
              </a:rPr>
              <a:t>Our system follows a modular design, ensuring clear separation of concerns and efficient data flow across all layers.</a:t>
            </a:r>
            <a:endParaRPr lang="en-US" sz="1050" dirty="0"/>
          </a:p>
        </p:txBody>
      </p:sp>
      <p:pic>
        <p:nvPicPr>
          <p:cNvPr id="4" name="Image 0" descr="preencoded.png"/>
          <p:cNvPicPr>
            <a:picLocks noChangeAspect="1"/>
          </p:cNvPicPr>
          <p:nvPr/>
        </p:nvPicPr>
        <p:blipFill>
          <a:blip r:embed="rId3"/>
          <a:stretch>
            <a:fillRect/>
          </a:stretch>
        </p:blipFill>
        <p:spPr>
          <a:xfrm>
            <a:off x="865110" y="379690"/>
            <a:ext cx="7991475" cy="7176492"/>
          </a:xfrm>
          <a:prstGeom prst="rect">
            <a:avLst/>
          </a:prstGeom>
        </p:spPr>
      </p:pic>
      <p:sp>
        <p:nvSpPr>
          <p:cNvPr id="5" name="Text 2"/>
          <p:cNvSpPr/>
          <p:nvPr/>
        </p:nvSpPr>
        <p:spPr>
          <a:xfrm>
            <a:off x="806563" y="2501261"/>
            <a:ext cx="2978637" cy="403500"/>
          </a:xfrm>
          <a:prstGeom prst="rect">
            <a:avLst/>
          </a:prstGeom>
          <a:noFill/>
          <a:ln/>
        </p:spPr>
        <p:txBody>
          <a:bodyPr wrap="none" lIns="0" tIns="0" rIns="0" bIns="0" rtlCol="0" anchor="t"/>
          <a:lstStyle/>
          <a:p>
            <a:pPr marL="0" indent="0" algn="ctr">
              <a:lnSpc>
                <a:spcPts val="1750"/>
              </a:lnSpc>
              <a:buNone/>
            </a:pPr>
            <a:r>
              <a:rPr lang="en-US" sz="1400" b="1" dirty="0">
                <a:solidFill>
                  <a:srgbClr val="272525"/>
                </a:solidFill>
                <a:latin typeface="Petrona Bold" pitchFamily="34" charset="0"/>
                <a:ea typeface="Petrona Bold" pitchFamily="34" charset="-122"/>
                <a:cs typeface="Petrona Bold" pitchFamily="34" charset="-120"/>
              </a:rPr>
              <a:t>Client</a:t>
            </a:r>
            <a:endParaRPr lang="en-US" sz="1400" dirty="0"/>
          </a:p>
        </p:txBody>
      </p:sp>
      <p:sp>
        <p:nvSpPr>
          <p:cNvPr id="7" name="Text 3"/>
          <p:cNvSpPr/>
          <p:nvPr/>
        </p:nvSpPr>
        <p:spPr>
          <a:xfrm>
            <a:off x="3042423" y="5223132"/>
            <a:ext cx="2884914" cy="403500"/>
          </a:xfrm>
          <a:prstGeom prst="rect">
            <a:avLst/>
          </a:prstGeom>
          <a:noFill/>
          <a:ln/>
        </p:spPr>
        <p:txBody>
          <a:bodyPr wrap="none" lIns="0" tIns="0" rIns="0" bIns="0" rtlCol="0" anchor="t"/>
          <a:lstStyle/>
          <a:p>
            <a:pPr marL="0" indent="0" algn="ctr">
              <a:lnSpc>
                <a:spcPts val="1750"/>
              </a:lnSpc>
              <a:buNone/>
            </a:pPr>
            <a:r>
              <a:rPr lang="en-US" sz="1400" b="1" dirty="0">
                <a:solidFill>
                  <a:srgbClr val="272525"/>
                </a:solidFill>
                <a:latin typeface="Petrona Bold" pitchFamily="34" charset="0"/>
                <a:ea typeface="Petrona Bold" pitchFamily="34" charset="-122"/>
                <a:cs typeface="Petrona Bold" pitchFamily="34" charset="-120"/>
              </a:rPr>
              <a:t>API Gateway</a:t>
            </a:r>
            <a:endParaRPr lang="en-US" sz="1400" dirty="0"/>
          </a:p>
        </p:txBody>
      </p:sp>
      <p:sp>
        <p:nvSpPr>
          <p:cNvPr id="9" name="Text 4"/>
          <p:cNvSpPr/>
          <p:nvPr/>
        </p:nvSpPr>
        <p:spPr>
          <a:xfrm>
            <a:off x="5472415" y="3446549"/>
            <a:ext cx="2884915" cy="403500"/>
          </a:xfrm>
          <a:prstGeom prst="rect">
            <a:avLst/>
          </a:prstGeom>
          <a:noFill/>
          <a:ln/>
        </p:spPr>
        <p:txBody>
          <a:bodyPr wrap="none" lIns="0" tIns="0" rIns="0" bIns="0" rtlCol="0" anchor="t"/>
          <a:lstStyle/>
          <a:p>
            <a:pPr marL="0" indent="0" algn="ctr">
              <a:lnSpc>
                <a:spcPts val="1750"/>
              </a:lnSpc>
              <a:buNone/>
            </a:pPr>
            <a:r>
              <a:rPr lang="en-US" sz="1400" b="1" dirty="0">
                <a:solidFill>
                  <a:srgbClr val="272525"/>
                </a:solidFill>
                <a:latin typeface="Petrona Bold" pitchFamily="34" charset="0"/>
                <a:ea typeface="Petrona Bold" pitchFamily="34" charset="-122"/>
                <a:cs typeface="Petrona Bold" pitchFamily="34" charset="-120"/>
              </a:rPr>
              <a:t>Data &amp; Services</a:t>
            </a:r>
            <a:endParaRPr lang="en-US" sz="1400" dirty="0"/>
          </a:p>
        </p:txBody>
      </p:sp>
      <p:sp>
        <p:nvSpPr>
          <p:cNvPr id="11" name="Text 5"/>
          <p:cNvSpPr/>
          <p:nvPr/>
        </p:nvSpPr>
        <p:spPr>
          <a:xfrm>
            <a:off x="865110" y="7566828"/>
            <a:ext cx="13663851" cy="220980"/>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Client Layer:</a:t>
            </a:r>
            <a:r>
              <a:rPr lang="en-US" sz="1050" dirty="0">
                <a:solidFill>
                  <a:srgbClr val="272525"/>
                </a:solidFill>
                <a:latin typeface="Inter" pitchFamily="34" charset="0"/>
                <a:ea typeface="Inter" pitchFamily="34" charset="-122"/>
                <a:cs typeface="Inter" pitchFamily="34" charset="-120"/>
              </a:rPr>
              <a:t> User interfaces built with React for the frontend, admin panel, and responsive mobile web experiences.</a:t>
            </a:r>
            <a:endParaRPr lang="en-US" sz="1050" dirty="0"/>
          </a:p>
        </p:txBody>
      </p:sp>
      <p:sp>
        <p:nvSpPr>
          <p:cNvPr id="12" name="Text 6"/>
          <p:cNvSpPr/>
          <p:nvPr/>
        </p:nvSpPr>
        <p:spPr>
          <a:xfrm>
            <a:off x="865112" y="6616278"/>
            <a:ext cx="13663851" cy="220980"/>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API Gateway Layer:</a:t>
            </a:r>
            <a:r>
              <a:rPr lang="en-US" sz="1050" dirty="0">
                <a:solidFill>
                  <a:srgbClr val="272525"/>
                </a:solidFill>
                <a:latin typeface="Inter" pitchFamily="34" charset="0"/>
                <a:ea typeface="Inter" pitchFamily="34" charset="-122"/>
                <a:cs typeface="Inter" pitchFamily="34" charset="-120"/>
              </a:rPr>
              <a:t> An Express.js server managing routes, middleware, and controllers for secure and efficient request handling.</a:t>
            </a:r>
            <a:endParaRPr lang="en-US" sz="1050" dirty="0"/>
          </a:p>
        </p:txBody>
      </p:sp>
      <p:sp>
        <p:nvSpPr>
          <p:cNvPr id="13" name="Text 7"/>
          <p:cNvSpPr/>
          <p:nvPr/>
        </p:nvSpPr>
        <p:spPr>
          <a:xfrm>
            <a:off x="865111" y="7122604"/>
            <a:ext cx="13663851" cy="220980"/>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Data Layer:</a:t>
            </a:r>
            <a:r>
              <a:rPr lang="en-US" sz="1050" dirty="0">
                <a:solidFill>
                  <a:srgbClr val="272525"/>
                </a:solidFill>
                <a:latin typeface="Inter" pitchFamily="34" charset="0"/>
                <a:ea typeface="Inter" pitchFamily="34" charset="-122"/>
                <a:cs typeface="Inter" pitchFamily="34" charset="-120"/>
              </a:rPr>
              <a:t> PostgreSQL for core database operations, Cloudinary for image storage, and integrated payment gateways like Stripe and Razorpay.</a:t>
            </a:r>
            <a:endParaRPr lang="en-US" sz="1050" dirty="0"/>
          </a:p>
        </p:txBody>
      </p:sp>
      <p:pic>
        <p:nvPicPr>
          <p:cNvPr id="15" name="Picture 14">
            <a:extLst>
              <a:ext uri="{FF2B5EF4-FFF2-40B4-BE49-F238E27FC236}">
                <a16:creationId xmlns:a16="http://schemas.microsoft.com/office/drawing/2014/main" id="{3F7DD531-7927-D25C-6C2B-50B9314012AF}"/>
              </a:ext>
            </a:extLst>
          </p:cNvPr>
          <p:cNvPicPr>
            <a:picLocks noChangeAspect="1"/>
          </p:cNvPicPr>
          <p:nvPr/>
        </p:nvPicPr>
        <p:blipFill>
          <a:blip r:embed="rId4"/>
          <a:stretch>
            <a:fillRect/>
          </a:stretch>
        </p:blipFill>
        <p:spPr>
          <a:xfrm>
            <a:off x="10466322" y="1378298"/>
            <a:ext cx="4062641" cy="4943501"/>
          </a:xfrm>
          <a:prstGeom prst="rect">
            <a:avLst/>
          </a:prstGeom>
        </p:spPr>
      </p:pic>
      <p:sp>
        <p:nvSpPr>
          <p:cNvPr id="16" name="Rectangle 15">
            <a:extLst>
              <a:ext uri="{FF2B5EF4-FFF2-40B4-BE49-F238E27FC236}">
                <a16:creationId xmlns:a16="http://schemas.microsoft.com/office/drawing/2014/main" id="{D0927A94-7A47-CDA7-E2CF-C25E9844750C}"/>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80204" y="690563"/>
            <a:ext cx="5101590" cy="637699"/>
          </a:xfrm>
          <a:prstGeom prst="rect">
            <a:avLst/>
          </a:prstGeom>
          <a:noFill/>
          <a:ln/>
        </p:spPr>
        <p:txBody>
          <a:bodyPr wrap="none" lIns="0" tIns="0" rIns="0" bIns="0" rtlCol="0" anchor="t"/>
          <a:lstStyle/>
          <a:p>
            <a:pPr marL="0" indent="0" algn="l">
              <a:lnSpc>
                <a:spcPts val="5000"/>
              </a:lnSpc>
              <a:buNone/>
            </a:pPr>
            <a:r>
              <a:rPr lang="en-US" sz="4000" b="1" dirty="0">
                <a:solidFill>
                  <a:srgbClr val="000000"/>
                </a:solidFill>
                <a:latin typeface="Petrona Bold" pitchFamily="34" charset="0"/>
                <a:ea typeface="Petrona Bold" pitchFamily="34" charset="-122"/>
                <a:cs typeface="Petrona Bold" pitchFamily="34" charset="-120"/>
              </a:rPr>
              <a:t>Technology Stack</a:t>
            </a:r>
            <a:endParaRPr lang="en-US" sz="4000" dirty="0"/>
          </a:p>
        </p:txBody>
      </p:sp>
      <p:sp>
        <p:nvSpPr>
          <p:cNvPr id="3" name="Text 1"/>
          <p:cNvSpPr/>
          <p:nvPr/>
        </p:nvSpPr>
        <p:spPr>
          <a:xfrm>
            <a:off x="680204" y="1716881"/>
            <a:ext cx="13269992" cy="621744"/>
          </a:xfrm>
          <a:prstGeom prst="rect">
            <a:avLst/>
          </a:prstGeom>
          <a:noFill/>
          <a:ln/>
        </p:spPr>
        <p:txBody>
          <a:bodyPr wrap="square" lIns="0" tIns="0" rIns="0" bIns="0" rtlCol="0" anchor="t"/>
          <a:lstStyle/>
          <a:p>
            <a:pPr marL="0" indent="0" algn="l">
              <a:lnSpc>
                <a:spcPts val="2400"/>
              </a:lnSpc>
              <a:buNone/>
            </a:pPr>
            <a:r>
              <a:rPr lang="en-US" sz="1500" dirty="0">
                <a:solidFill>
                  <a:srgbClr val="272525"/>
                </a:solidFill>
                <a:latin typeface="Inter" pitchFamily="34" charset="0"/>
                <a:ea typeface="Inter" pitchFamily="34" charset="-122"/>
                <a:cs typeface="Inter" pitchFamily="34" charset="-120"/>
              </a:rPr>
              <a:t>ShopMee leverages a modern, robust technology stack to deliver high performance, security, and a seamless user experience across all modules.</a:t>
            </a:r>
            <a:endParaRPr lang="en-US" sz="1500" dirty="0"/>
          </a:p>
        </p:txBody>
      </p:sp>
      <p:sp>
        <p:nvSpPr>
          <p:cNvPr id="4" name="Text 2"/>
          <p:cNvSpPr/>
          <p:nvPr/>
        </p:nvSpPr>
        <p:spPr>
          <a:xfrm>
            <a:off x="680204" y="2751534"/>
            <a:ext cx="2550795" cy="318730"/>
          </a:xfrm>
          <a:prstGeom prst="rect">
            <a:avLst/>
          </a:prstGeom>
          <a:noFill/>
          <a:ln/>
        </p:spPr>
        <p:txBody>
          <a:bodyPr wrap="none" lIns="0" tIns="0" rIns="0" bIns="0" rtlCol="0" anchor="t"/>
          <a:lstStyle/>
          <a:p>
            <a:pPr marL="0" indent="0" algn="l">
              <a:lnSpc>
                <a:spcPts val="2500"/>
              </a:lnSpc>
              <a:buNone/>
            </a:pPr>
            <a:r>
              <a:rPr lang="en-US" sz="2000" b="1" dirty="0">
                <a:solidFill>
                  <a:srgbClr val="000000"/>
                </a:solidFill>
                <a:latin typeface="Petrona Bold" pitchFamily="34" charset="0"/>
                <a:ea typeface="Petrona Bold" pitchFamily="34" charset="-122"/>
                <a:cs typeface="Petrona Bold" pitchFamily="34" charset="-120"/>
              </a:rPr>
              <a:t>Frontend</a:t>
            </a:r>
            <a:endParaRPr lang="en-US" sz="2000" dirty="0"/>
          </a:p>
        </p:txBody>
      </p:sp>
      <p:sp>
        <p:nvSpPr>
          <p:cNvPr id="5" name="Text 3"/>
          <p:cNvSpPr/>
          <p:nvPr/>
        </p:nvSpPr>
        <p:spPr>
          <a:xfrm>
            <a:off x="680204" y="3264575"/>
            <a:ext cx="4108132" cy="621744"/>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React 19:</a:t>
            </a:r>
            <a:r>
              <a:rPr lang="en-US" sz="1500" dirty="0">
                <a:solidFill>
                  <a:srgbClr val="272525"/>
                </a:solidFill>
                <a:latin typeface="Inter" pitchFamily="34" charset="0"/>
                <a:ea typeface="Inter" pitchFamily="34" charset="-122"/>
                <a:cs typeface="Inter" pitchFamily="34" charset="-120"/>
              </a:rPr>
              <a:t> For dynamic and responsive user interfaces.</a:t>
            </a:r>
            <a:endParaRPr lang="en-US" sz="1500" dirty="0"/>
          </a:p>
        </p:txBody>
      </p:sp>
      <p:sp>
        <p:nvSpPr>
          <p:cNvPr id="6" name="Text 4"/>
          <p:cNvSpPr/>
          <p:nvPr/>
        </p:nvSpPr>
        <p:spPr>
          <a:xfrm>
            <a:off x="680204" y="3954304"/>
            <a:ext cx="4108132" cy="3108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React Router:</a:t>
            </a:r>
            <a:r>
              <a:rPr lang="en-US" sz="1500" dirty="0">
                <a:solidFill>
                  <a:srgbClr val="272525"/>
                </a:solidFill>
                <a:latin typeface="Inter" pitchFamily="34" charset="0"/>
                <a:ea typeface="Inter" pitchFamily="34" charset="-122"/>
                <a:cs typeface="Inter" pitchFamily="34" charset="-120"/>
              </a:rPr>
              <a:t> For declarative routing.</a:t>
            </a:r>
            <a:endParaRPr lang="en-US" sz="1500" dirty="0"/>
          </a:p>
        </p:txBody>
      </p:sp>
      <p:sp>
        <p:nvSpPr>
          <p:cNvPr id="7" name="Text 5"/>
          <p:cNvSpPr/>
          <p:nvPr/>
        </p:nvSpPr>
        <p:spPr>
          <a:xfrm>
            <a:off x="680204" y="4333161"/>
            <a:ext cx="4108132" cy="3108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Tailwind CSS:</a:t>
            </a:r>
            <a:r>
              <a:rPr lang="en-US" sz="1500" dirty="0">
                <a:solidFill>
                  <a:srgbClr val="272525"/>
                </a:solidFill>
                <a:latin typeface="Inter" pitchFamily="34" charset="0"/>
                <a:ea typeface="Inter" pitchFamily="34" charset="-122"/>
                <a:cs typeface="Inter" pitchFamily="34" charset="-120"/>
              </a:rPr>
              <a:t> For rapid UI development.</a:t>
            </a:r>
            <a:endParaRPr lang="en-US" sz="1500" dirty="0"/>
          </a:p>
        </p:txBody>
      </p:sp>
      <p:sp>
        <p:nvSpPr>
          <p:cNvPr id="8" name="Text 6"/>
          <p:cNvSpPr/>
          <p:nvPr/>
        </p:nvSpPr>
        <p:spPr>
          <a:xfrm>
            <a:off x="680204" y="4712018"/>
            <a:ext cx="4108132" cy="3108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Axios:</a:t>
            </a:r>
            <a:r>
              <a:rPr lang="en-US" sz="1500" dirty="0">
                <a:solidFill>
                  <a:srgbClr val="272525"/>
                </a:solidFill>
                <a:latin typeface="Inter" pitchFamily="34" charset="0"/>
                <a:ea typeface="Inter" pitchFamily="34" charset="-122"/>
                <a:cs typeface="Inter" pitchFamily="34" charset="-120"/>
              </a:rPr>
              <a:t> For promise-based HTTP client.</a:t>
            </a:r>
            <a:endParaRPr lang="en-US" sz="1500" dirty="0"/>
          </a:p>
        </p:txBody>
      </p:sp>
      <p:sp>
        <p:nvSpPr>
          <p:cNvPr id="9" name="Text 7"/>
          <p:cNvSpPr/>
          <p:nvPr/>
        </p:nvSpPr>
        <p:spPr>
          <a:xfrm>
            <a:off x="680204" y="5090874"/>
            <a:ext cx="4108132" cy="621744"/>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React Toastify:</a:t>
            </a:r>
            <a:r>
              <a:rPr lang="en-US" sz="1500" dirty="0">
                <a:solidFill>
                  <a:srgbClr val="272525"/>
                </a:solidFill>
                <a:latin typeface="Inter" pitchFamily="34" charset="0"/>
                <a:ea typeface="Inter" pitchFamily="34" charset="-122"/>
                <a:cs typeface="Inter" pitchFamily="34" charset="-120"/>
              </a:rPr>
              <a:t> For notification messages.</a:t>
            </a:r>
            <a:endParaRPr lang="en-US" sz="1500" dirty="0"/>
          </a:p>
        </p:txBody>
      </p:sp>
      <p:sp>
        <p:nvSpPr>
          <p:cNvPr id="10" name="Text 8"/>
          <p:cNvSpPr/>
          <p:nvPr/>
        </p:nvSpPr>
        <p:spPr>
          <a:xfrm>
            <a:off x="680204" y="5780603"/>
            <a:ext cx="4108132" cy="3108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Vite:</a:t>
            </a:r>
            <a:r>
              <a:rPr lang="en-US" sz="1500" dirty="0">
                <a:solidFill>
                  <a:srgbClr val="272525"/>
                </a:solidFill>
                <a:latin typeface="Inter" pitchFamily="34" charset="0"/>
                <a:ea typeface="Inter" pitchFamily="34" charset="-122"/>
                <a:cs typeface="Inter" pitchFamily="34" charset="-120"/>
              </a:rPr>
              <a:t> For fast development build tool.</a:t>
            </a:r>
            <a:endParaRPr lang="en-US" sz="1500" dirty="0"/>
          </a:p>
        </p:txBody>
      </p:sp>
      <p:sp>
        <p:nvSpPr>
          <p:cNvPr id="11" name="Text 9"/>
          <p:cNvSpPr/>
          <p:nvPr/>
        </p:nvSpPr>
        <p:spPr>
          <a:xfrm>
            <a:off x="5270063" y="2751534"/>
            <a:ext cx="2550795" cy="318730"/>
          </a:xfrm>
          <a:prstGeom prst="rect">
            <a:avLst/>
          </a:prstGeom>
          <a:noFill/>
          <a:ln/>
        </p:spPr>
        <p:txBody>
          <a:bodyPr wrap="none" lIns="0" tIns="0" rIns="0" bIns="0" rtlCol="0" anchor="t"/>
          <a:lstStyle/>
          <a:p>
            <a:pPr marL="0" indent="0" algn="l">
              <a:lnSpc>
                <a:spcPts val="2500"/>
              </a:lnSpc>
              <a:buNone/>
            </a:pPr>
            <a:r>
              <a:rPr lang="en-US" sz="2000" b="1" dirty="0">
                <a:solidFill>
                  <a:srgbClr val="000000"/>
                </a:solidFill>
                <a:latin typeface="Petrona Bold" pitchFamily="34" charset="0"/>
                <a:ea typeface="Petrona Bold" pitchFamily="34" charset="-122"/>
                <a:cs typeface="Petrona Bold" pitchFamily="34" charset="-120"/>
              </a:rPr>
              <a:t>Backend</a:t>
            </a:r>
            <a:endParaRPr lang="en-US" sz="2000" dirty="0"/>
          </a:p>
        </p:txBody>
      </p:sp>
      <p:sp>
        <p:nvSpPr>
          <p:cNvPr id="12" name="Text 10"/>
          <p:cNvSpPr/>
          <p:nvPr/>
        </p:nvSpPr>
        <p:spPr>
          <a:xfrm>
            <a:off x="5270063" y="3264575"/>
            <a:ext cx="4106704" cy="621744"/>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Node.js:</a:t>
            </a:r>
            <a:r>
              <a:rPr lang="en-US" sz="1500" dirty="0">
                <a:solidFill>
                  <a:srgbClr val="272525"/>
                </a:solidFill>
                <a:latin typeface="Inter" pitchFamily="34" charset="0"/>
                <a:ea typeface="Inter" pitchFamily="34" charset="-122"/>
                <a:cs typeface="Inter" pitchFamily="34" charset="-120"/>
              </a:rPr>
              <a:t> For server-side JavaScript runtime.</a:t>
            </a:r>
            <a:endParaRPr lang="en-US" sz="1500" dirty="0"/>
          </a:p>
        </p:txBody>
      </p:sp>
      <p:sp>
        <p:nvSpPr>
          <p:cNvPr id="13" name="Text 11"/>
          <p:cNvSpPr/>
          <p:nvPr/>
        </p:nvSpPr>
        <p:spPr>
          <a:xfrm>
            <a:off x="5270063" y="3954304"/>
            <a:ext cx="4106704" cy="621744"/>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Express.js:</a:t>
            </a:r>
            <a:r>
              <a:rPr lang="en-US" sz="1500" dirty="0">
                <a:solidFill>
                  <a:srgbClr val="272525"/>
                </a:solidFill>
                <a:latin typeface="Inter" pitchFamily="34" charset="0"/>
                <a:ea typeface="Inter" pitchFamily="34" charset="-122"/>
                <a:cs typeface="Inter" pitchFamily="34" charset="-120"/>
              </a:rPr>
              <a:t> For a robust web application framework.</a:t>
            </a:r>
            <a:endParaRPr lang="en-US" sz="1500" dirty="0"/>
          </a:p>
        </p:txBody>
      </p:sp>
      <p:sp>
        <p:nvSpPr>
          <p:cNvPr id="14" name="Text 12"/>
          <p:cNvSpPr/>
          <p:nvPr/>
        </p:nvSpPr>
        <p:spPr>
          <a:xfrm>
            <a:off x="5270063" y="4644033"/>
            <a:ext cx="4106704" cy="621744"/>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Sequelize:</a:t>
            </a:r>
            <a:r>
              <a:rPr lang="en-US" sz="1500" dirty="0">
                <a:solidFill>
                  <a:srgbClr val="272525"/>
                </a:solidFill>
                <a:latin typeface="Inter" pitchFamily="34" charset="0"/>
                <a:ea typeface="Inter" pitchFamily="34" charset="-122"/>
                <a:cs typeface="Inter" pitchFamily="34" charset="-120"/>
              </a:rPr>
              <a:t> ORM for PostgreSQL interaction.</a:t>
            </a:r>
            <a:endParaRPr lang="en-US" sz="1500" dirty="0"/>
          </a:p>
        </p:txBody>
      </p:sp>
      <p:sp>
        <p:nvSpPr>
          <p:cNvPr id="15" name="Text 13"/>
          <p:cNvSpPr/>
          <p:nvPr/>
        </p:nvSpPr>
        <p:spPr>
          <a:xfrm>
            <a:off x="5270063" y="5333762"/>
            <a:ext cx="4106704" cy="621744"/>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PostgreSQL:</a:t>
            </a:r>
            <a:r>
              <a:rPr lang="en-US" sz="1500" dirty="0">
                <a:solidFill>
                  <a:srgbClr val="272525"/>
                </a:solidFill>
                <a:latin typeface="Inter" pitchFamily="34" charset="0"/>
                <a:ea typeface="Inter" pitchFamily="34" charset="-122"/>
                <a:cs typeface="Inter" pitchFamily="34" charset="-120"/>
              </a:rPr>
              <a:t> Reliable relational database.</a:t>
            </a:r>
            <a:endParaRPr lang="en-US" sz="1500" dirty="0"/>
          </a:p>
        </p:txBody>
      </p:sp>
      <p:sp>
        <p:nvSpPr>
          <p:cNvPr id="16" name="Text 14"/>
          <p:cNvSpPr/>
          <p:nvPr/>
        </p:nvSpPr>
        <p:spPr>
          <a:xfrm>
            <a:off x="5270063" y="6023491"/>
            <a:ext cx="4106704" cy="3108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JWT:</a:t>
            </a:r>
            <a:r>
              <a:rPr lang="en-US" sz="1500" dirty="0">
                <a:solidFill>
                  <a:srgbClr val="272525"/>
                </a:solidFill>
                <a:latin typeface="Inter" pitchFamily="34" charset="0"/>
                <a:ea typeface="Inter" pitchFamily="34" charset="-122"/>
                <a:cs typeface="Inter" pitchFamily="34" charset="-120"/>
              </a:rPr>
              <a:t> For secure user authentication.</a:t>
            </a:r>
            <a:endParaRPr lang="en-US" sz="1500" dirty="0"/>
          </a:p>
        </p:txBody>
      </p:sp>
      <p:sp>
        <p:nvSpPr>
          <p:cNvPr id="17" name="Text 15"/>
          <p:cNvSpPr/>
          <p:nvPr/>
        </p:nvSpPr>
        <p:spPr>
          <a:xfrm>
            <a:off x="5270063" y="6402348"/>
            <a:ext cx="4106704" cy="3108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bcrypt:</a:t>
            </a:r>
            <a:r>
              <a:rPr lang="en-US" sz="1500" dirty="0">
                <a:solidFill>
                  <a:srgbClr val="272525"/>
                </a:solidFill>
                <a:latin typeface="Inter" pitchFamily="34" charset="0"/>
                <a:ea typeface="Inter" pitchFamily="34" charset="-122"/>
                <a:cs typeface="Inter" pitchFamily="34" charset="-120"/>
              </a:rPr>
              <a:t> For password hashing.</a:t>
            </a:r>
            <a:endParaRPr lang="en-US" sz="1500" dirty="0"/>
          </a:p>
        </p:txBody>
      </p:sp>
      <p:sp>
        <p:nvSpPr>
          <p:cNvPr id="18" name="Text 16"/>
          <p:cNvSpPr/>
          <p:nvPr/>
        </p:nvSpPr>
        <p:spPr>
          <a:xfrm>
            <a:off x="5270063" y="6781205"/>
            <a:ext cx="4106704" cy="3108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Multer:</a:t>
            </a:r>
            <a:r>
              <a:rPr lang="en-US" sz="1500" dirty="0">
                <a:solidFill>
                  <a:srgbClr val="272525"/>
                </a:solidFill>
                <a:latin typeface="Inter" pitchFamily="34" charset="0"/>
                <a:ea typeface="Inter" pitchFamily="34" charset="-122"/>
                <a:cs typeface="Inter" pitchFamily="34" charset="-120"/>
              </a:rPr>
              <a:t> For handling file uploads.</a:t>
            </a:r>
            <a:endParaRPr lang="en-US" sz="1500" dirty="0"/>
          </a:p>
        </p:txBody>
      </p:sp>
      <p:sp>
        <p:nvSpPr>
          <p:cNvPr id="19" name="Text 17"/>
          <p:cNvSpPr/>
          <p:nvPr/>
        </p:nvSpPr>
        <p:spPr>
          <a:xfrm>
            <a:off x="5270063" y="7160062"/>
            <a:ext cx="4106704" cy="3108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CORS:</a:t>
            </a:r>
            <a:r>
              <a:rPr lang="en-US" sz="1500" dirty="0">
                <a:solidFill>
                  <a:srgbClr val="272525"/>
                </a:solidFill>
                <a:latin typeface="Inter" pitchFamily="34" charset="0"/>
                <a:ea typeface="Inter" pitchFamily="34" charset="-122"/>
                <a:cs typeface="Inter" pitchFamily="34" charset="-120"/>
              </a:rPr>
              <a:t> For cross-origin resource sharing.</a:t>
            </a:r>
            <a:endParaRPr lang="en-US" sz="1500" dirty="0"/>
          </a:p>
        </p:txBody>
      </p:sp>
      <p:sp>
        <p:nvSpPr>
          <p:cNvPr id="20" name="Text 18"/>
          <p:cNvSpPr/>
          <p:nvPr/>
        </p:nvSpPr>
        <p:spPr>
          <a:xfrm>
            <a:off x="9858494" y="2751534"/>
            <a:ext cx="2550795" cy="318730"/>
          </a:xfrm>
          <a:prstGeom prst="rect">
            <a:avLst/>
          </a:prstGeom>
          <a:noFill/>
          <a:ln/>
        </p:spPr>
        <p:txBody>
          <a:bodyPr wrap="none" lIns="0" tIns="0" rIns="0" bIns="0" rtlCol="0" anchor="t"/>
          <a:lstStyle/>
          <a:p>
            <a:pPr marL="0" indent="0" algn="l">
              <a:lnSpc>
                <a:spcPts val="2500"/>
              </a:lnSpc>
              <a:buNone/>
            </a:pPr>
            <a:r>
              <a:rPr lang="en-US" sz="2000" b="1" dirty="0">
                <a:solidFill>
                  <a:srgbClr val="000000"/>
                </a:solidFill>
                <a:latin typeface="Petrona Bold" pitchFamily="34" charset="0"/>
                <a:ea typeface="Petrona Bold" pitchFamily="34" charset="-122"/>
                <a:cs typeface="Petrona Bold" pitchFamily="34" charset="-120"/>
              </a:rPr>
              <a:t>External Services</a:t>
            </a:r>
            <a:endParaRPr lang="en-US" sz="2000" dirty="0"/>
          </a:p>
        </p:txBody>
      </p:sp>
      <p:sp>
        <p:nvSpPr>
          <p:cNvPr id="21" name="Text 19"/>
          <p:cNvSpPr/>
          <p:nvPr/>
        </p:nvSpPr>
        <p:spPr>
          <a:xfrm>
            <a:off x="9858494" y="3264575"/>
            <a:ext cx="4106704" cy="621744"/>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Cloudinary:</a:t>
            </a:r>
            <a:r>
              <a:rPr lang="en-US" sz="1500" dirty="0">
                <a:solidFill>
                  <a:srgbClr val="272525"/>
                </a:solidFill>
                <a:latin typeface="Inter" pitchFamily="34" charset="0"/>
                <a:ea typeface="Inter" pitchFamily="34" charset="-122"/>
                <a:cs typeface="Inter" pitchFamily="34" charset="-120"/>
              </a:rPr>
              <a:t> Cloud-based image management.</a:t>
            </a:r>
            <a:endParaRPr lang="en-US" sz="1500" dirty="0"/>
          </a:p>
        </p:txBody>
      </p:sp>
      <p:sp>
        <p:nvSpPr>
          <p:cNvPr id="22" name="Text 20"/>
          <p:cNvSpPr/>
          <p:nvPr/>
        </p:nvSpPr>
        <p:spPr>
          <a:xfrm>
            <a:off x="9858494" y="3954304"/>
            <a:ext cx="4106704" cy="3108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Stripe:</a:t>
            </a:r>
            <a:r>
              <a:rPr lang="en-US" sz="1500" dirty="0">
                <a:solidFill>
                  <a:srgbClr val="272525"/>
                </a:solidFill>
                <a:latin typeface="Inter" pitchFamily="34" charset="0"/>
                <a:ea typeface="Inter" pitchFamily="34" charset="-122"/>
                <a:cs typeface="Inter" pitchFamily="34" charset="-120"/>
              </a:rPr>
              <a:t> Secure payment processing.</a:t>
            </a:r>
            <a:endParaRPr lang="en-US" sz="1500" dirty="0"/>
          </a:p>
        </p:txBody>
      </p:sp>
      <p:sp>
        <p:nvSpPr>
          <p:cNvPr id="23" name="Text 21"/>
          <p:cNvSpPr/>
          <p:nvPr/>
        </p:nvSpPr>
        <p:spPr>
          <a:xfrm>
            <a:off x="9858494" y="4333161"/>
            <a:ext cx="4106704" cy="3108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Razorpay:</a:t>
            </a:r>
            <a:r>
              <a:rPr lang="en-US" sz="1500" dirty="0">
                <a:solidFill>
                  <a:srgbClr val="272525"/>
                </a:solidFill>
                <a:latin typeface="Inter" pitchFamily="34" charset="0"/>
                <a:ea typeface="Inter" pitchFamily="34" charset="-122"/>
                <a:cs typeface="Inter" pitchFamily="34" charset="-120"/>
              </a:rPr>
              <a:t> Alternative payment gateway.</a:t>
            </a:r>
            <a:endParaRPr lang="en-US" sz="1500" dirty="0"/>
          </a:p>
        </p:txBody>
      </p:sp>
      <p:sp>
        <p:nvSpPr>
          <p:cNvPr id="24" name="Text 22"/>
          <p:cNvSpPr/>
          <p:nvPr/>
        </p:nvSpPr>
        <p:spPr>
          <a:xfrm>
            <a:off x="9858494" y="4712018"/>
            <a:ext cx="4106704" cy="3108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Vercel:</a:t>
            </a:r>
            <a:r>
              <a:rPr lang="en-US" sz="1500" dirty="0">
                <a:solidFill>
                  <a:srgbClr val="272525"/>
                </a:solidFill>
                <a:latin typeface="Inter" pitchFamily="34" charset="0"/>
                <a:ea typeface="Inter" pitchFamily="34" charset="-122"/>
                <a:cs typeface="Inter" pitchFamily="34" charset="-120"/>
              </a:rPr>
              <a:t> For frontend deployment.</a:t>
            </a:r>
            <a:endParaRPr lang="en-US" sz="1500" dirty="0"/>
          </a:p>
        </p:txBody>
      </p:sp>
      <p:sp>
        <p:nvSpPr>
          <p:cNvPr id="25" name="Text 23"/>
          <p:cNvSpPr/>
          <p:nvPr/>
        </p:nvSpPr>
        <p:spPr>
          <a:xfrm>
            <a:off x="9858494" y="5090874"/>
            <a:ext cx="4106704" cy="621744"/>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272525"/>
                </a:solidFill>
                <a:latin typeface="Inter" pitchFamily="34" charset="0"/>
                <a:ea typeface="Inter" pitchFamily="34" charset="-122"/>
                <a:cs typeface="Inter" pitchFamily="34" charset="-120"/>
              </a:rPr>
              <a:t>Railway/Render:</a:t>
            </a:r>
            <a:r>
              <a:rPr lang="en-US" sz="1500" dirty="0">
                <a:solidFill>
                  <a:srgbClr val="272525"/>
                </a:solidFill>
                <a:latin typeface="Inter" pitchFamily="34" charset="0"/>
                <a:ea typeface="Inter" pitchFamily="34" charset="-122"/>
                <a:cs typeface="Inter" pitchFamily="34" charset="-120"/>
              </a:rPr>
              <a:t> For backend and database hosting.</a:t>
            </a:r>
            <a:endParaRPr lang="en-US" sz="1500" dirty="0"/>
          </a:p>
        </p:txBody>
      </p:sp>
      <p:sp>
        <p:nvSpPr>
          <p:cNvPr id="26" name="Rectangle 25">
            <a:extLst>
              <a:ext uri="{FF2B5EF4-FFF2-40B4-BE49-F238E27FC236}">
                <a16:creationId xmlns:a16="http://schemas.microsoft.com/office/drawing/2014/main" id="{300AFAD5-3AC0-3D69-4CB3-183FC80DFF16}"/>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962620"/>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Key Features</a:t>
            </a:r>
            <a:endParaRPr lang="en-US" sz="4650" dirty="0"/>
          </a:p>
        </p:txBody>
      </p:sp>
      <p:sp>
        <p:nvSpPr>
          <p:cNvPr id="3" name="Text 1"/>
          <p:cNvSpPr/>
          <p:nvPr/>
        </p:nvSpPr>
        <p:spPr>
          <a:xfrm>
            <a:off x="793790" y="216050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ShopMee is packed with essential features designed to support a full-fledged e-commerce operation, from user management to comprehensive order handling and secure payments.</a:t>
            </a:r>
            <a:endParaRPr lang="en-US" sz="1750" dirty="0"/>
          </a:p>
        </p:txBody>
      </p:sp>
      <p:sp>
        <p:nvSpPr>
          <p:cNvPr id="4" name="Shape 2"/>
          <p:cNvSpPr/>
          <p:nvPr/>
        </p:nvSpPr>
        <p:spPr>
          <a:xfrm>
            <a:off x="793790" y="3141464"/>
            <a:ext cx="13042821" cy="4125397"/>
          </a:xfrm>
          <a:prstGeom prst="roundRect">
            <a:avLst>
              <a:gd name="adj" fmla="val 2309"/>
            </a:avLst>
          </a:prstGeom>
          <a:solidFill>
            <a:srgbClr val="CCEEFF"/>
          </a:solidFill>
          <a:ln w="7620">
            <a:solidFill>
              <a:srgbClr val="B2D4E5"/>
            </a:solidFill>
            <a:prstDash val="solid"/>
          </a:ln>
        </p:spPr>
      </p:sp>
      <p:sp>
        <p:nvSpPr>
          <p:cNvPr id="5" name="Shape 3"/>
          <p:cNvSpPr/>
          <p:nvPr/>
        </p:nvSpPr>
        <p:spPr>
          <a:xfrm>
            <a:off x="801410" y="3149084"/>
            <a:ext cx="4342448" cy="2422565"/>
          </a:xfrm>
          <a:prstGeom prst="roundRect">
            <a:avLst>
              <a:gd name="adj" fmla="val 3933"/>
            </a:avLst>
          </a:prstGeom>
          <a:solidFill>
            <a:srgbClr val="CCEEFF"/>
          </a:solidFill>
          <a:ln/>
        </p:spPr>
      </p:sp>
      <p:sp>
        <p:nvSpPr>
          <p:cNvPr id="6" name="Text 4"/>
          <p:cNvSpPr/>
          <p:nvPr/>
        </p:nvSpPr>
        <p:spPr>
          <a:xfrm>
            <a:off x="1028224" y="3375898"/>
            <a:ext cx="3548658" cy="744141"/>
          </a:xfrm>
          <a:prstGeom prst="rect">
            <a:avLst/>
          </a:prstGeom>
          <a:noFill/>
          <a:ln/>
        </p:spPr>
        <p:txBody>
          <a:bodyPr wrap="squar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Authentication &amp; Authorization</a:t>
            </a:r>
            <a:endParaRPr lang="en-US" sz="2300" dirty="0"/>
          </a:p>
        </p:txBody>
      </p:sp>
      <p:sp>
        <p:nvSpPr>
          <p:cNvPr id="7" name="Text 5"/>
          <p:cNvSpPr/>
          <p:nvPr/>
        </p:nvSpPr>
        <p:spPr>
          <a:xfrm>
            <a:off x="1028224" y="4256127"/>
            <a:ext cx="3548658"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Secure JWT-based system for user login and access control.</a:t>
            </a:r>
            <a:endParaRPr lang="en-US" sz="1750" dirty="0"/>
          </a:p>
        </p:txBody>
      </p:sp>
      <p:sp>
        <p:nvSpPr>
          <p:cNvPr id="8" name="Shape 6"/>
          <p:cNvSpPr/>
          <p:nvPr/>
        </p:nvSpPr>
        <p:spPr>
          <a:xfrm>
            <a:off x="5143857" y="3149084"/>
            <a:ext cx="4342567" cy="2422565"/>
          </a:xfrm>
          <a:prstGeom prst="rect">
            <a:avLst/>
          </a:prstGeom>
          <a:solidFill>
            <a:srgbClr val="CCEEFF"/>
          </a:solidFill>
          <a:ln/>
        </p:spPr>
      </p:sp>
      <p:sp>
        <p:nvSpPr>
          <p:cNvPr id="9" name="Shape 7"/>
          <p:cNvSpPr/>
          <p:nvPr/>
        </p:nvSpPr>
        <p:spPr>
          <a:xfrm>
            <a:off x="5143857" y="3149084"/>
            <a:ext cx="30480" cy="2422565"/>
          </a:xfrm>
          <a:prstGeom prst="roundRect">
            <a:avLst>
              <a:gd name="adj" fmla="val 312558"/>
            </a:avLst>
          </a:prstGeom>
          <a:solidFill>
            <a:srgbClr val="B2D4E5"/>
          </a:solidFill>
          <a:ln/>
        </p:spPr>
      </p:sp>
      <p:sp>
        <p:nvSpPr>
          <p:cNvPr id="10" name="Text 8"/>
          <p:cNvSpPr/>
          <p:nvPr/>
        </p:nvSpPr>
        <p:spPr>
          <a:xfrm>
            <a:off x="5710833" y="3375898"/>
            <a:ext cx="3208615" cy="744141"/>
          </a:xfrm>
          <a:prstGeom prst="rect">
            <a:avLst/>
          </a:prstGeom>
          <a:noFill/>
          <a:ln/>
        </p:spPr>
        <p:txBody>
          <a:bodyPr wrap="squar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Product &amp; Cart Management</a:t>
            </a:r>
            <a:endParaRPr lang="en-US" sz="2300" dirty="0"/>
          </a:p>
        </p:txBody>
      </p:sp>
      <p:sp>
        <p:nvSpPr>
          <p:cNvPr id="11" name="Text 9"/>
          <p:cNvSpPr/>
          <p:nvPr/>
        </p:nvSpPr>
        <p:spPr>
          <a:xfrm>
            <a:off x="5710833" y="4256127"/>
            <a:ext cx="3208615"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Intuitive browsing, search, and full shopping cart functionality.</a:t>
            </a:r>
            <a:endParaRPr lang="en-US" sz="1750" dirty="0"/>
          </a:p>
        </p:txBody>
      </p:sp>
      <p:sp>
        <p:nvSpPr>
          <p:cNvPr id="12" name="Shape 10"/>
          <p:cNvSpPr/>
          <p:nvPr/>
        </p:nvSpPr>
        <p:spPr>
          <a:xfrm>
            <a:off x="9486424" y="3149084"/>
            <a:ext cx="4342567" cy="2422565"/>
          </a:xfrm>
          <a:prstGeom prst="rect">
            <a:avLst/>
          </a:prstGeom>
          <a:solidFill>
            <a:srgbClr val="CCEEFF"/>
          </a:solidFill>
          <a:ln/>
        </p:spPr>
      </p:sp>
      <p:sp>
        <p:nvSpPr>
          <p:cNvPr id="13" name="Shape 11"/>
          <p:cNvSpPr/>
          <p:nvPr/>
        </p:nvSpPr>
        <p:spPr>
          <a:xfrm>
            <a:off x="9486424" y="3149084"/>
            <a:ext cx="30480" cy="2422565"/>
          </a:xfrm>
          <a:prstGeom prst="roundRect">
            <a:avLst>
              <a:gd name="adj" fmla="val 312558"/>
            </a:avLst>
          </a:prstGeom>
          <a:solidFill>
            <a:srgbClr val="B2D4E5"/>
          </a:solidFill>
          <a:ln/>
        </p:spPr>
      </p:sp>
      <p:sp>
        <p:nvSpPr>
          <p:cNvPr id="14" name="Text 12"/>
          <p:cNvSpPr/>
          <p:nvPr/>
        </p:nvSpPr>
        <p:spPr>
          <a:xfrm>
            <a:off x="10053399" y="3375898"/>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Payment Integration</a:t>
            </a:r>
            <a:endParaRPr lang="en-US" sz="2300" dirty="0"/>
          </a:p>
        </p:txBody>
      </p:sp>
      <p:sp>
        <p:nvSpPr>
          <p:cNvPr id="15" name="Text 13"/>
          <p:cNvSpPr/>
          <p:nvPr/>
        </p:nvSpPr>
        <p:spPr>
          <a:xfrm>
            <a:off x="10053399" y="3884057"/>
            <a:ext cx="3548777"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Seamless transactions via Stripe and Razorpay.</a:t>
            </a:r>
            <a:endParaRPr lang="en-US" sz="1750" dirty="0"/>
          </a:p>
        </p:txBody>
      </p:sp>
      <p:sp>
        <p:nvSpPr>
          <p:cNvPr id="16" name="Shape 14"/>
          <p:cNvSpPr/>
          <p:nvPr/>
        </p:nvSpPr>
        <p:spPr>
          <a:xfrm>
            <a:off x="801410" y="5571649"/>
            <a:ext cx="6513790" cy="1687592"/>
          </a:xfrm>
          <a:prstGeom prst="rect">
            <a:avLst/>
          </a:prstGeom>
          <a:solidFill>
            <a:srgbClr val="CCEEFF"/>
          </a:solidFill>
          <a:ln/>
        </p:spPr>
      </p:sp>
      <p:sp>
        <p:nvSpPr>
          <p:cNvPr id="17" name="Shape 15"/>
          <p:cNvSpPr/>
          <p:nvPr/>
        </p:nvSpPr>
        <p:spPr>
          <a:xfrm>
            <a:off x="801410" y="5571649"/>
            <a:ext cx="6513790" cy="30480"/>
          </a:xfrm>
          <a:prstGeom prst="roundRect">
            <a:avLst>
              <a:gd name="adj" fmla="val 312558"/>
            </a:avLst>
          </a:prstGeom>
          <a:solidFill>
            <a:srgbClr val="B2D4E5"/>
          </a:solidFill>
          <a:ln/>
        </p:spPr>
      </p:sp>
      <p:sp>
        <p:nvSpPr>
          <p:cNvPr id="18" name="Text 16"/>
          <p:cNvSpPr/>
          <p:nvPr/>
        </p:nvSpPr>
        <p:spPr>
          <a:xfrm>
            <a:off x="1028224" y="5798463"/>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Admin Dashboard</a:t>
            </a:r>
            <a:endParaRPr lang="en-US" sz="2300" dirty="0"/>
          </a:p>
        </p:txBody>
      </p:sp>
      <p:sp>
        <p:nvSpPr>
          <p:cNvPr id="19" name="Text 17"/>
          <p:cNvSpPr/>
          <p:nvPr/>
        </p:nvSpPr>
        <p:spPr>
          <a:xfrm>
            <a:off x="1028224" y="6306622"/>
            <a:ext cx="572000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Centralized control for products, orders, and users.</a:t>
            </a:r>
            <a:endParaRPr lang="en-US" sz="1750" dirty="0"/>
          </a:p>
        </p:txBody>
      </p:sp>
      <p:sp>
        <p:nvSpPr>
          <p:cNvPr id="20" name="Shape 18"/>
          <p:cNvSpPr/>
          <p:nvPr/>
        </p:nvSpPr>
        <p:spPr>
          <a:xfrm>
            <a:off x="7315200" y="5571649"/>
            <a:ext cx="6513790" cy="1687592"/>
          </a:xfrm>
          <a:prstGeom prst="rect">
            <a:avLst/>
          </a:prstGeom>
          <a:solidFill>
            <a:srgbClr val="CCEEFF"/>
          </a:solidFill>
          <a:ln/>
        </p:spPr>
      </p:sp>
      <p:sp>
        <p:nvSpPr>
          <p:cNvPr id="21" name="Shape 19"/>
          <p:cNvSpPr/>
          <p:nvPr/>
        </p:nvSpPr>
        <p:spPr>
          <a:xfrm>
            <a:off x="7315200" y="5571649"/>
            <a:ext cx="30480" cy="1687592"/>
          </a:xfrm>
          <a:prstGeom prst="roundRect">
            <a:avLst>
              <a:gd name="adj" fmla="val 312558"/>
            </a:avLst>
          </a:prstGeom>
          <a:solidFill>
            <a:srgbClr val="B2D4E5"/>
          </a:solidFill>
          <a:ln/>
        </p:spPr>
      </p:sp>
      <p:sp>
        <p:nvSpPr>
          <p:cNvPr id="22" name="Shape 20"/>
          <p:cNvSpPr/>
          <p:nvPr/>
        </p:nvSpPr>
        <p:spPr>
          <a:xfrm>
            <a:off x="7315200" y="5571649"/>
            <a:ext cx="6513790" cy="30480"/>
          </a:xfrm>
          <a:prstGeom prst="roundRect">
            <a:avLst>
              <a:gd name="adj" fmla="val 312558"/>
            </a:avLst>
          </a:prstGeom>
          <a:solidFill>
            <a:srgbClr val="B2D4E5"/>
          </a:solidFill>
          <a:ln/>
        </p:spPr>
      </p:sp>
      <p:sp>
        <p:nvSpPr>
          <p:cNvPr id="23" name="Text 21"/>
          <p:cNvSpPr/>
          <p:nvPr/>
        </p:nvSpPr>
        <p:spPr>
          <a:xfrm>
            <a:off x="7882176" y="5798463"/>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Responsive Design</a:t>
            </a:r>
            <a:endParaRPr lang="en-US" sz="2300" dirty="0"/>
          </a:p>
        </p:txBody>
      </p:sp>
      <p:sp>
        <p:nvSpPr>
          <p:cNvPr id="24" name="Text 22"/>
          <p:cNvSpPr/>
          <p:nvPr/>
        </p:nvSpPr>
        <p:spPr>
          <a:xfrm>
            <a:off x="7882176" y="6306622"/>
            <a:ext cx="572000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Optimized for a consistent experience across all devices.</a:t>
            </a:r>
            <a:endParaRPr lang="en-US" sz="1750" dirty="0"/>
          </a:p>
        </p:txBody>
      </p:sp>
      <p:sp>
        <p:nvSpPr>
          <p:cNvPr id="25" name="Shape 23"/>
          <p:cNvSpPr/>
          <p:nvPr/>
        </p:nvSpPr>
        <p:spPr>
          <a:xfrm>
            <a:off x="4860369" y="4076819"/>
            <a:ext cx="566976" cy="566976"/>
          </a:xfrm>
          <a:prstGeom prst="roundRect">
            <a:avLst>
              <a:gd name="adj" fmla="val 16803"/>
            </a:avLst>
          </a:prstGeom>
          <a:solidFill>
            <a:srgbClr val="FFFFFF">
              <a:alpha val="95000"/>
            </a:srgbClr>
          </a:solidFill>
          <a:ln w="30480">
            <a:solidFill>
              <a:srgbClr val="B2D4E5"/>
            </a:solidFill>
            <a:prstDash val="solid"/>
          </a:ln>
        </p:spPr>
      </p:sp>
      <p:pic>
        <p:nvPicPr>
          <p:cNvPr id="26" name="Image 0" descr="preencoded.png"/>
          <p:cNvPicPr>
            <a:picLocks noChangeAspect="1"/>
          </p:cNvPicPr>
          <p:nvPr/>
        </p:nvPicPr>
        <p:blipFill>
          <a:blip r:embed="rId3"/>
          <a:stretch>
            <a:fillRect/>
          </a:stretch>
        </p:blipFill>
        <p:spPr>
          <a:xfrm>
            <a:off x="5002054" y="4183142"/>
            <a:ext cx="283488" cy="354330"/>
          </a:xfrm>
          <a:prstGeom prst="rect">
            <a:avLst/>
          </a:prstGeom>
        </p:spPr>
      </p:pic>
      <p:sp>
        <p:nvSpPr>
          <p:cNvPr id="27" name="Shape 24"/>
          <p:cNvSpPr/>
          <p:nvPr/>
        </p:nvSpPr>
        <p:spPr>
          <a:xfrm>
            <a:off x="9202936" y="4076819"/>
            <a:ext cx="566976" cy="566976"/>
          </a:xfrm>
          <a:prstGeom prst="roundRect">
            <a:avLst>
              <a:gd name="adj" fmla="val 16803"/>
            </a:avLst>
          </a:prstGeom>
          <a:solidFill>
            <a:srgbClr val="FFFFFF">
              <a:alpha val="95000"/>
            </a:srgbClr>
          </a:solidFill>
          <a:ln w="30480">
            <a:solidFill>
              <a:srgbClr val="B2D4E5"/>
            </a:solidFill>
            <a:prstDash val="solid"/>
          </a:ln>
        </p:spPr>
      </p:sp>
      <p:pic>
        <p:nvPicPr>
          <p:cNvPr id="28" name="Image 1" descr="preencoded.png"/>
          <p:cNvPicPr>
            <a:picLocks noChangeAspect="1"/>
          </p:cNvPicPr>
          <p:nvPr/>
        </p:nvPicPr>
        <p:blipFill>
          <a:blip r:embed="rId4"/>
          <a:stretch>
            <a:fillRect/>
          </a:stretch>
        </p:blipFill>
        <p:spPr>
          <a:xfrm>
            <a:off x="9344620" y="4183142"/>
            <a:ext cx="283488" cy="354330"/>
          </a:xfrm>
          <a:prstGeom prst="rect">
            <a:avLst/>
          </a:prstGeom>
        </p:spPr>
      </p:pic>
      <p:sp>
        <p:nvSpPr>
          <p:cNvPr id="29" name="Shape 25"/>
          <p:cNvSpPr/>
          <p:nvPr/>
        </p:nvSpPr>
        <p:spPr>
          <a:xfrm>
            <a:off x="7031712" y="6131957"/>
            <a:ext cx="566976" cy="566976"/>
          </a:xfrm>
          <a:prstGeom prst="roundRect">
            <a:avLst>
              <a:gd name="adj" fmla="val 16803"/>
            </a:avLst>
          </a:prstGeom>
          <a:solidFill>
            <a:srgbClr val="FFFFFF">
              <a:alpha val="95000"/>
            </a:srgbClr>
          </a:solidFill>
          <a:ln w="30480">
            <a:solidFill>
              <a:srgbClr val="B2D4E5"/>
            </a:solidFill>
            <a:prstDash val="solid"/>
          </a:ln>
        </p:spPr>
      </p:sp>
      <p:pic>
        <p:nvPicPr>
          <p:cNvPr id="30" name="Image 2" descr="preencoded.png"/>
          <p:cNvPicPr>
            <a:picLocks noChangeAspect="1"/>
          </p:cNvPicPr>
          <p:nvPr/>
        </p:nvPicPr>
        <p:blipFill>
          <a:blip r:embed="rId5"/>
          <a:stretch>
            <a:fillRect/>
          </a:stretch>
        </p:blipFill>
        <p:spPr>
          <a:xfrm>
            <a:off x="7173397" y="6238280"/>
            <a:ext cx="283488" cy="354330"/>
          </a:xfrm>
          <a:prstGeom prst="rect">
            <a:avLst/>
          </a:prstGeom>
        </p:spPr>
      </p:pic>
      <p:sp>
        <p:nvSpPr>
          <p:cNvPr id="31" name="Rectangle 30">
            <a:extLst>
              <a:ext uri="{FF2B5EF4-FFF2-40B4-BE49-F238E27FC236}">
                <a16:creationId xmlns:a16="http://schemas.microsoft.com/office/drawing/2014/main" id="{F9CA5367-3E3D-759A-842C-C4BFD5EF4F3E}"/>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679013"/>
            <a:ext cx="6801445"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Component Architecture</a:t>
            </a:r>
            <a:endParaRPr lang="en-US" sz="4650" dirty="0"/>
          </a:p>
        </p:txBody>
      </p:sp>
      <p:sp>
        <p:nvSpPr>
          <p:cNvPr id="3" name="Text 1"/>
          <p:cNvSpPr/>
          <p:nvPr/>
        </p:nvSpPr>
        <p:spPr>
          <a:xfrm>
            <a:off x="793790" y="187690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component-based architecture ensures modularity and reusability, simplifying development and maintenance across both frontend and backend systems.</a:t>
            </a:r>
            <a:endParaRPr lang="en-US" sz="1750" dirty="0"/>
          </a:p>
        </p:txBody>
      </p:sp>
      <p:sp>
        <p:nvSpPr>
          <p:cNvPr id="4" name="Text 2"/>
          <p:cNvSpPr/>
          <p:nvPr/>
        </p:nvSpPr>
        <p:spPr>
          <a:xfrm>
            <a:off x="793790" y="3084671"/>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Petrona Bold" pitchFamily="34" charset="0"/>
                <a:ea typeface="Petrona Bold" pitchFamily="34" charset="-122"/>
                <a:cs typeface="Petrona Bold" pitchFamily="34" charset="-120"/>
              </a:rPr>
              <a:t>Frontend</a:t>
            </a:r>
            <a:endParaRPr lang="en-US" sz="2300" dirty="0"/>
          </a:p>
        </p:txBody>
      </p:sp>
      <p:sp>
        <p:nvSpPr>
          <p:cNvPr id="5" name="Text 3"/>
          <p:cNvSpPr/>
          <p:nvPr/>
        </p:nvSpPr>
        <p:spPr>
          <a:xfrm>
            <a:off x="793790" y="3683556"/>
            <a:ext cx="6244709"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Core Components:</a:t>
            </a:r>
            <a:r>
              <a:rPr lang="en-US" sz="1750" dirty="0">
                <a:solidFill>
                  <a:srgbClr val="272525"/>
                </a:solidFill>
                <a:latin typeface="Inter" pitchFamily="34" charset="0"/>
                <a:ea typeface="Inter" pitchFamily="34" charset="-122"/>
                <a:cs typeface="Inter" pitchFamily="34" charset="-120"/>
              </a:rPr>
              <a:t> Reusable UI elements like Navbar, Footer, SearchBar, BestSeller, CartTotal for consistent design.</a:t>
            </a:r>
            <a:endParaRPr lang="en-US" sz="1750" dirty="0"/>
          </a:p>
        </p:txBody>
      </p:sp>
      <p:sp>
        <p:nvSpPr>
          <p:cNvPr id="6" name="Text 4"/>
          <p:cNvSpPr/>
          <p:nvPr/>
        </p:nvSpPr>
        <p:spPr>
          <a:xfrm>
            <a:off x="793790" y="4851559"/>
            <a:ext cx="6244709"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Dedicated Pages:</a:t>
            </a:r>
            <a:r>
              <a:rPr lang="en-US" sz="1750" dirty="0">
                <a:solidFill>
                  <a:srgbClr val="272525"/>
                </a:solidFill>
                <a:latin typeface="Inter" pitchFamily="34" charset="0"/>
                <a:ea typeface="Inter" pitchFamily="34" charset="-122"/>
                <a:cs typeface="Inter" pitchFamily="34" charset="-120"/>
              </a:rPr>
              <a:t> Specific views for Home, Collection, Product, Cart, Login, PlaceOrder, and Orders to guide user journeys.</a:t>
            </a:r>
            <a:endParaRPr lang="en-US" sz="1750" dirty="0"/>
          </a:p>
        </p:txBody>
      </p:sp>
      <p:sp>
        <p:nvSpPr>
          <p:cNvPr id="7" name="Text 5"/>
          <p:cNvSpPr/>
          <p:nvPr/>
        </p:nvSpPr>
        <p:spPr>
          <a:xfrm>
            <a:off x="793790" y="6019562"/>
            <a:ext cx="6244709"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State Management:</a:t>
            </a:r>
            <a:r>
              <a:rPr lang="en-US" sz="1750" dirty="0">
                <a:solidFill>
                  <a:srgbClr val="272525"/>
                </a:solidFill>
                <a:latin typeface="Inter" pitchFamily="34" charset="0"/>
                <a:ea typeface="Inter" pitchFamily="34" charset="-122"/>
                <a:cs typeface="Inter" pitchFamily="34" charset="-120"/>
              </a:rPr>
              <a:t> Utilizes React Context API for global state and Local Storage for persistent client-side data, ensuring smooth user interactions.</a:t>
            </a:r>
            <a:endParaRPr lang="en-US" sz="1750" dirty="0"/>
          </a:p>
        </p:txBody>
      </p:sp>
      <p:sp>
        <p:nvSpPr>
          <p:cNvPr id="8" name="Text 6"/>
          <p:cNvSpPr/>
          <p:nvPr/>
        </p:nvSpPr>
        <p:spPr>
          <a:xfrm>
            <a:off x="7599521" y="3084671"/>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Petrona Bold" pitchFamily="34" charset="0"/>
                <a:ea typeface="Petrona Bold" pitchFamily="34" charset="-122"/>
                <a:cs typeface="Petrona Bold" pitchFamily="34" charset="-120"/>
              </a:rPr>
              <a:t>Backend</a:t>
            </a:r>
            <a:endParaRPr lang="en-US" sz="2300" dirty="0"/>
          </a:p>
        </p:txBody>
      </p:sp>
      <p:sp>
        <p:nvSpPr>
          <p:cNvPr id="9" name="Text 7"/>
          <p:cNvSpPr/>
          <p:nvPr/>
        </p:nvSpPr>
        <p:spPr>
          <a:xfrm>
            <a:off x="7599521" y="3683556"/>
            <a:ext cx="6244709"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Controllers:</a:t>
            </a:r>
            <a:r>
              <a:rPr lang="en-US" sz="1750" dirty="0">
                <a:solidFill>
                  <a:srgbClr val="272525"/>
                </a:solidFill>
                <a:latin typeface="Inter" pitchFamily="34" charset="0"/>
                <a:ea typeface="Inter" pitchFamily="34" charset="-122"/>
                <a:cs typeface="Inter" pitchFamily="34" charset="-120"/>
              </a:rPr>
              <a:t> Handles request logic with userController, productController, cartController, and orderController for specific resource management.</a:t>
            </a:r>
            <a:endParaRPr lang="en-US" sz="1750" dirty="0"/>
          </a:p>
        </p:txBody>
      </p:sp>
      <p:sp>
        <p:nvSpPr>
          <p:cNvPr id="10" name="Text 8"/>
          <p:cNvSpPr/>
          <p:nvPr/>
        </p:nvSpPr>
        <p:spPr>
          <a:xfrm>
            <a:off x="7599521" y="4851559"/>
            <a:ext cx="6244709"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Models:</a:t>
            </a:r>
            <a:r>
              <a:rPr lang="en-US" sz="1750" dirty="0">
                <a:solidFill>
                  <a:srgbClr val="272525"/>
                </a:solidFill>
                <a:latin typeface="Inter" pitchFamily="34" charset="0"/>
                <a:ea typeface="Inter" pitchFamily="34" charset="-122"/>
                <a:cs typeface="Inter" pitchFamily="34" charset="-120"/>
              </a:rPr>
              <a:t> Defines database schemas and interactions through userModel, productModel, and orderModel for data integrity.</a:t>
            </a:r>
            <a:endParaRPr lang="en-US" sz="1750" dirty="0"/>
          </a:p>
        </p:txBody>
      </p:sp>
      <p:sp>
        <p:nvSpPr>
          <p:cNvPr id="11" name="Text 9"/>
          <p:cNvSpPr/>
          <p:nvPr/>
        </p:nvSpPr>
        <p:spPr>
          <a:xfrm>
            <a:off x="7599521" y="6019562"/>
            <a:ext cx="6244709" cy="1451610"/>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Middleware:</a:t>
            </a:r>
            <a:r>
              <a:rPr lang="en-US" sz="1750" dirty="0">
                <a:solidFill>
                  <a:srgbClr val="272525"/>
                </a:solidFill>
                <a:latin typeface="Inter" pitchFamily="34" charset="0"/>
                <a:ea typeface="Inter" pitchFamily="34" charset="-122"/>
                <a:cs typeface="Inter" pitchFamily="34" charset="-120"/>
              </a:rPr>
              <a:t> Implements functions like auth, adminAuth, and multer for secure access control and efficient file handling before requests reach controllers.</a:t>
            </a:r>
            <a:endParaRPr lang="en-US" sz="1750" dirty="0"/>
          </a:p>
        </p:txBody>
      </p:sp>
      <p:sp>
        <p:nvSpPr>
          <p:cNvPr id="12" name="Rectangle 11">
            <a:extLst>
              <a:ext uri="{FF2B5EF4-FFF2-40B4-BE49-F238E27FC236}">
                <a16:creationId xmlns:a16="http://schemas.microsoft.com/office/drawing/2014/main" id="{E25C6E27-A668-30A5-6B9D-B430EC07301A}"/>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6194108" y="776526"/>
            <a:ext cx="5592723" cy="663416"/>
          </a:xfrm>
          <a:prstGeom prst="rect">
            <a:avLst/>
          </a:prstGeom>
          <a:noFill/>
          <a:ln/>
        </p:spPr>
        <p:txBody>
          <a:bodyPr wrap="none" lIns="0" tIns="0" rIns="0" bIns="0" rtlCol="0" anchor="t"/>
          <a:lstStyle/>
          <a:p>
            <a:pPr marL="0" indent="0" algn="l">
              <a:lnSpc>
                <a:spcPts val="5200"/>
              </a:lnSpc>
              <a:buNone/>
            </a:pPr>
            <a:r>
              <a:rPr lang="en-US" sz="4150" b="1" dirty="0">
                <a:solidFill>
                  <a:srgbClr val="000000"/>
                </a:solidFill>
                <a:latin typeface="Petrona Bold" pitchFamily="34" charset="0"/>
                <a:ea typeface="Petrona Bold" pitchFamily="34" charset="-122"/>
                <a:cs typeface="Petrona Bold" pitchFamily="34" charset="-120"/>
              </a:rPr>
              <a:t>Data Flow Architecture</a:t>
            </a:r>
            <a:endParaRPr lang="en-US" sz="4150" dirty="0"/>
          </a:p>
        </p:txBody>
      </p:sp>
      <p:sp>
        <p:nvSpPr>
          <p:cNvPr id="4" name="Text 1"/>
          <p:cNvSpPr/>
          <p:nvPr/>
        </p:nvSpPr>
        <p:spPr>
          <a:xfrm>
            <a:off x="6194108" y="1743194"/>
            <a:ext cx="7728585" cy="64674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ShopMee’s data flow is meticulously designed for efficiency and security, ensuring smooth interactions from user input to database operations and back.</a:t>
            </a:r>
            <a:endParaRPr lang="en-US" sz="1550" dirty="0"/>
          </a:p>
        </p:txBody>
      </p:sp>
      <p:pic>
        <p:nvPicPr>
          <p:cNvPr id="5" name="Image 1" descr="preencoded.png"/>
          <p:cNvPicPr>
            <a:picLocks noChangeAspect="1"/>
          </p:cNvPicPr>
          <p:nvPr/>
        </p:nvPicPr>
        <p:blipFill>
          <a:blip r:embed="rId3"/>
          <a:stretch>
            <a:fillRect/>
          </a:stretch>
        </p:blipFill>
        <p:spPr>
          <a:xfrm>
            <a:off x="6194108" y="2617351"/>
            <a:ext cx="1010960" cy="1504117"/>
          </a:xfrm>
          <a:prstGeom prst="rect">
            <a:avLst/>
          </a:prstGeom>
        </p:spPr>
      </p:pic>
      <p:sp>
        <p:nvSpPr>
          <p:cNvPr id="6" name="Text 2"/>
          <p:cNvSpPr/>
          <p:nvPr/>
        </p:nvSpPr>
        <p:spPr>
          <a:xfrm>
            <a:off x="7407235" y="2819519"/>
            <a:ext cx="2653903" cy="331708"/>
          </a:xfrm>
          <a:prstGeom prst="rect">
            <a:avLst/>
          </a:prstGeom>
          <a:noFill/>
          <a:ln/>
        </p:spPr>
        <p:txBody>
          <a:bodyPr wrap="none" lIns="0" tIns="0" rIns="0" bIns="0" rtlCol="0" anchor="t"/>
          <a:lstStyle/>
          <a:p>
            <a:pPr marL="0" indent="0" algn="l">
              <a:lnSpc>
                <a:spcPts val="2600"/>
              </a:lnSpc>
              <a:buNone/>
            </a:pPr>
            <a:r>
              <a:rPr lang="en-US" sz="2050" b="1" dirty="0">
                <a:solidFill>
                  <a:srgbClr val="272525"/>
                </a:solidFill>
                <a:latin typeface="Petrona Bold" pitchFamily="34" charset="0"/>
                <a:ea typeface="Petrona Bold" pitchFamily="34" charset="-122"/>
                <a:cs typeface="Petrona Bold" pitchFamily="34" charset="-120"/>
              </a:rPr>
              <a:t>User Authentication</a:t>
            </a:r>
            <a:endParaRPr lang="en-US" sz="2050" dirty="0"/>
          </a:p>
        </p:txBody>
      </p:sp>
      <p:sp>
        <p:nvSpPr>
          <p:cNvPr id="7" name="Text 3"/>
          <p:cNvSpPr/>
          <p:nvPr/>
        </p:nvSpPr>
        <p:spPr>
          <a:xfrm>
            <a:off x="7407235" y="3272552"/>
            <a:ext cx="6515457" cy="64674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User submits credentials, frontend sends to backend, backend verifies against database and issues a secure JWT token.</a:t>
            </a:r>
            <a:endParaRPr lang="en-US" sz="1550" dirty="0"/>
          </a:p>
        </p:txBody>
      </p:sp>
      <p:pic>
        <p:nvPicPr>
          <p:cNvPr id="8" name="Image 2" descr="preencoded.png"/>
          <p:cNvPicPr>
            <a:picLocks noChangeAspect="1"/>
          </p:cNvPicPr>
          <p:nvPr/>
        </p:nvPicPr>
        <p:blipFill>
          <a:blip r:embed="rId4"/>
          <a:stretch>
            <a:fillRect/>
          </a:stretch>
        </p:blipFill>
        <p:spPr>
          <a:xfrm>
            <a:off x="6194108" y="4121468"/>
            <a:ext cx="1010960" cy="1504117"/>
          </a:xfrm>
          <a:prstGeom prst="rect">
            <a:avLst/>
          </a:prstGeom>
        </p:spPr>
      </p:pic>
      <p:sp>
        <p:nvSpPr>
          <p:cNvPr id="9" name="Text 4"/>
          <p:cNvSpPr/>
          <p:nvPr/>
        </p:nvSpPr>
        <p:spPr>
          <a:xfrm>
            <a:off x="7407235" y="4323636"/>
            <a:ext cx="2653903" cy="331708"/>
          </a:xfrm>
          <a:prstGeom prst="rect">
            <a:avLst/>
          </a:prstGeom>
          <a:noFill/>
          <a:ln/>
        </p:spPr>
        <p:txBody>
          <a:bodyPr wrap="none" lIns="0" tIns="0" rIns="0" bIns="0" rtlCol="0" anchor="t"/>
          <a:lstStyle/>
          <a:p>
            <a:pPr marL="0" indent="0" algn="l">
              <a:lnSpc>
                <a:spcPts val="2600"/>
              </a:lnSpc>
              <a:buNone/>
            </a:pPr>
            <a:r>
              <a:rPr lang="en-US" sz="2050" b="1" dirty="0">
                <a:solidFill>
                  <a:srgbClr val="272525"/>
                </a:solidFill>
                <a:latin typeface="Petrona Bold" pitchFamily="34" charset="0"/>
                <a:ea typeface="Petrona Bold" pitchFamily="34" charset="-122"/>
                <a:cs typeface="Petrona Bold" pitchFamily="34" charset="-120"/>
              </a:rPr>
              <a:t>Product Browsing</a:t>
            </a:r>
            <a:endParaRPr lang="en-US" sz="2050" dirty="0"/>
          </a:p>
        </p:txBody>
      </p:sp>
      <p:sp>
        <p:nvSpPr>
          <p:cNvPr id="10" name="Text 5"/>
          <p:cNvSpPr/>
          <p:nvPr/>
        </p:nvSpPr>
        <p:spPr>
          <a:xfrm>
            <a:off x="7407235" y="4776668"/>
            <a:ext cx="6515457" cy="64674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User requests products, frontend fetches from backend, backend queries database, and products are returned for display.</a:t>
            </a:r>
            <a:endParaRPr lang="en-US" sz="1550" dirty="0"/>
          </a:p>
        </p:txBody>
      </p:sp>
      <p:pic>
        <p:nvPicPr>
          <p:cNvPr id="11" name="Image 3" descr="preencoded.png"/>
          <p:cNvPicPr>
            <a:picLocks noChangeAspect="1"/>
          </p:cNvPicPr>
          <p:nvPr/>
        </p:nvPicPr>
        <p:blipFill>
          <a:blip r:embed="rId5"/>
          <a:stretch>
            <a:fillRect/>
          </a:stretch>
        </p:blipFill>
        <p:spPr>
          <a:xfrm>
            <a:off x="6194108" y="5625584"/>
            <a:ext cx="1010960" cy="1827490"/>
          </a:xfrm>
          <a:prstGeom prst="rect">
            <a:avLst/>
          </a:prstGeom>
        </p:spPr>
      </p:pic>
      <p:sp>
        <p:nvSpPr>
          <p:cNvPr id="12" name="Text 6"/>
          <p:cNvSpPr/>
          <p:nvPr/>
        </p:nvSpPr>
        <p:spPr>
          <a:xfrm>
            <a:off x="7407235" y="5827752"/>
            <a:ext cx="2653903" cy="331708"/>
          </a:xfrm>
          <a:prstGeom prst="rect">
            <a:avLst/>
          </a:prstGeom>
          <a:noFill/>
          <a:ln/>
        </p:spPr>
        <p:txBody>
          <a:bodyPr wrap="none" lIns="0" tIns="0" rIns="0" bIns="0" rtlCol="0" anchor="t"/>
          <a:lstStyle/>
          <a:p>
            <a:pPr marL="0" indent="0" algn="l">
              <a:lnSpc>
                <a:spcPts val="2600"/>
              </a:lnSpc>
              <a:buNone/>
            </a:pPr>
            <a:r>
              <a:rPr lang="en-US" sz="2050" b="1" dirty="0">
                <a:solidFill>
                  <a:srgbClr val="272525"/>
                </a:solidFill>
                <a:latin typeface="Petrona Bold" pitchFamily="34" charset="0"/>
                <a:ea typeface="Petrona Bold" pitchFamily="34" charset="-122"/>
                <a:cs typeface="Petrona Bold" pitchFamily="34" charset="-120"/>
              </a:rPr>
              <a:t>Order Processing</a:t>
            </a:r>
            <a:endParaRPr lang="en-US" sz="2050" dirty="0"/>
          </a:p>
        </p:txBody>
      </p:sp>
      <p:sp>
        <p:nvSpPr>
          <p:cNvPr id="13" name="Text 7"/>
          <p:cNvSpPr/>
          <p:nvPr/>
        </p:nvSpPr>
        <p:spPr>
          <a:xfrm>
            <a:off x="7407235" y="6280785"/>
            <a:ext cx="6515457" cy="970121"/>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User places an order, backend validates data, creates the order entry, processes payment through integrated gateways, and updates order status.</a:t>
            </a:r>
            <a:endParaRPr lang="en-US" sz="1550" dirty="0"/>
          </a:p>
        </p:txBody>
      </p:sp>
      <p:pic>
        <p:nvPicPr>
          <p:cNvPr id="17" name="Picture 16">
            <a:extLst>
              <a:ext uri="{FF2B5EF4-FFF2-40B4-BE49-F238E27FC236}">
                <a16:creationId xmlns:a16="http://schemas.microsoft.com/office/drawing/2014/main" id="{4B09A493-83E7-9529-A429-B2ABE60947A0}"/>
              </a:ext>
            </a:extLst>
          </p:cNvPr>
          <p:cNvPicPr>
            <a:picLocks noChangeAspect="1"/>
          </p:cNvPicPr>
          <p:nvPr/>
        </p:nvPicPr>
        <p:blipFill>
          <a:blip r:embed="rId6"/>
          <a:stretch>
            <a:fillRect/>
          </a:stretch>
        </p:blipFill>
        <p:spPr>
          <a:xfrm>
            <a:off x="190918" y="82784"/>
            <a:ext cx="5592723" cy="2142727"/>
          </a:xfrm>
          <a:prstGeom prst="rect">
            <a:avLst/>
          </a:prstGeom>
        </p:spPr>
      </p:pic>
      <p:pic>
        <p:nvPicPr>
          <p:cNvPr id="20" name="Picture 19">
            <a:extLst>
              <a:ext uri="{FF2B5EF4-FFF2-40B4-BE49-F238E27FC236}">
                <a16:creationId xmlns:a16="http://schemas.microsoft.com/office/drawing/2014/main" id="{1EE1B287-F970-D57E-7479-E7CE07267F65}"/>
              </a:ext>
            </a:extLst>
          </p:cNvPr>
          <p:cNvPicPr>
            <a:picLocks noChangeAspect="1"/>
          </p:cNvPicPr>
          <p:nvPr/>
        </p:nvPicPr>
        <p:blipFill>
          <a:blip r:embed="rId7"/>
          <a:stretch>
            <a:fillRect/>
          </a:stretch>
        </p:blipFill>
        <p:spPr>
          <a:xfrm>
            <a:off x="261257" y="2572701"/>
            <a:ext cx="5592724" cy="2303681"/>
          </a:xfrm>
          <a:prstGeom prst="rect">
            <a:avLst/>
          </a:prstGeom>
        </p:spPr>
      </p:pic>
      <p:pic>
        <p:nvPicPr>
          <p:cNvPr id="23" name="Picture 22">
            <a:extLst>
              <a:ext uri="{FF2B5EF4-FFF2-40B4-BE49-F238E27FC236}">
                <a16:creationId xmlns:a16="http://schemas.microsoft.com/office/drawing/2014/main" id="{6759FE34-FFCF-CEE6-4EBC-19E849AA39B2}"/>
              </a:ext>
            </a:extLst>
          </p:cNvPr>
          <p:cNvPicPr>
            <a:picLocks noChangeAspect="1"/>
          </p:cNvPicPr>
          <p:nvPr/>
        </p:nvPicPr>
        <p:blipFill>
          <a:blip r:embed="rId8"/>
          <a:stretch>
            <a:fillRect/>
          </a:stretch>
        </p:blipFill>
        <p:spPr>
          <a:xfrm>
            <a:off x="261257" y="5516222"/>
            <a:ext cx="5592724" cy="2217891"/>
          </a:xfrm>
          <a:prstGeom prst="rect">
            <a:avLst/>
          </a:prstGeom>
        </p:spPr>
      </p:pic>
      <p:sp>
        <p:nvSpPr>
          <p:cNvPr id="24" name="Rectangle 23">
            <a:extLst>
              <a:ext uri="{FF2B5EF4-FFF2-40B4-BE49-F238E27FC236}">
                <a16:creationId xmlns:a16="http://schemas.microsoft.com/office/drawing/2014/main" id="{93F03D4C-2DFB-4442-27BB-2C67E9A50DA8}"/>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97098" y="756285"/>
            <a:ext cx="8047792" cy="559832"/>
          </a:xfrm>
          <a:prstGeom prst="rect">
            <a:avLst/>
          </a:prstGeom>
          <a:noFill/>
          <a:ln/>
        </p:spPr>
        <p:txBody>
          <a:bodyPr wrap="none" lIns="0" tIns="0" rIns="0" bIns="0" rtlCol="0" anchor="t"/>
          <a:lstStyle/>
          <a:p>
            <a:pPr marL="0" marR="0" lvl="0" indent="0" algn="l" defTabSz="914400" rtl="0" eaLnBrk="1" fontAlgn="auto" latinLnBrk="0" hangingPunct="1">
              <a:lnSpc>
                <a:spcPts val="4400"/>
              </a:lnSpc>
              <a:spcBef>
                <a:spcPts val="0"/>
              </a:spcBef>
              <a:spcAft>
                <a:spcPts val="0"/>
              </a:spcAft>
              <a:buClrTx/>
              <a:buSzTx/>
              <a:buFontTx/>
              <a:buNone/>
              <a:tabLst/>
              <a:defRPr/>
            </a:pPr>
            <a:r>
              <a:rPr lang="en-US" sz="3500" b="1" dirty="0">
                <a:solidFill>
                  <a:srgbClr val="000000"/>
                </a:solidFill>
                <a:latin typeface="Petrona Bold" pitchFamily="34" charset="0"/>
                <a:ea typeface="Petrona Bold" pitchFamily="34" charset="-122"/>
                <a:cs typeface="Petrona Bold" pitchFamily="34" charset="-120"/>
              </a:rPr>
              <a:t>Deployment </a:t>
            </a:r>
            <a:r>
              <a:rPr kumimoji="0" lang="en-US" sz="350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Petrona Bold" pitchFamily="34" charset="-120"/>
              </a:rPr>
              <a:t>Infrastructure</a:t>
            </a:r>
            <a:endParaRPr kumimoji="0" lang="en-US" sz="35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 1"/>
          <p:cNvSpPr/>
          <p:nvPr/>
        </p:nvSpPr>
        <p:spPr>
          <a:xfrm>
            <a:off x="597098" y="1657231"/>
            <a:ext cx="13436203" cy="545783"/>
          </a:xfrm>
          <a:prstGeom prst="rect">
            <a:avLst/>
          </a:prstGeom>
          <a:noFill/>
          <a:ln/>
        </p:spPr>
        <p:txBody>
          <a:bodyPr wrap="square" lIns="0" tIns="0" rIns="0" bIns="0" rtlCol="0" anchor="t"/>
          <a:lstStyle/>
          <a:p>
            <a:pPr marL="0" marR="0" lvl="0" indent="0" algn="l" defTabSz="914400" rtl="0" eaLnBrk="1" fontAlgn="auto" latinLnBrk="0" hangingPunct="1">
              <a:lnSpc>
                <a:spcPts val="21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Our deployment strategy leverages Google Cloud's serverless and managed services to ensure scalability, security, and operational efficiency for ShopMee's e-commerce ecosystem.</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Shape 2"/>
          <p:cNvSpPr/>
          <p:nvPr/>
        </p:nvSpPr>
        <p:spPr>
          <a:xfrm>
            <a:off x="597098" y="2650808"/>
            <a:ext cx="4365069" cy="4822508"/>
          </a:xfrm>
          <a:prstGeom prst="roundRect">
            <a:avLst>
              <a:gd name="adj" fmla="val 2514"/>
            </a:avLst>
          </a:prstGeom>
          <a:solidFill>
            <a:srgbClr val="FFFFFF">
              <a:alpha val="95000"/>
            </a:srgbClr>
          </a:solidFill>
          <a:ln/>
        </p:spPr>
      </p:sp>
      <p:sp>
        <p:nvSpPr>
          <p:cNvPr id="5" name="Shape 3"/>
          <p:cNvSpPr/>
          <p:nvPr/>
        </p:nvSpPr>
        <p:spPr>
          <a:xfrm>
            <a:off x="597098" y="2627948"/>
            <a:ext cx="4365069" cy="91440"/>
          </a:xfrm>
          <a:prstGeom prst="roundRect">
            <a:avLst>
              <a:gd name="adj" fmla="val 78367"/>
            </a:avLst>
          </a:prstGeom>
          <a:solidFill>
            <a:srgbClr val="007EBD"/>
          </a:solidFill>
          <a:ln/>
        </p:spPr>
      </p:sp>
      <p:sp>
        <p:nvSpPr>
          <p:cNvPr id="6" name="Shape 4"/>
          <p:cNvSpPr/>
          <p:nvPr/>
        </p:nvSpPr>
        <p:spPr>
          <a:xfrm>
            <a:off x="2523768" y="2394942"/>
            <a:ext cx="511731" cy="511731"/>
          </a:xfrm>
          <a:prstGeom prst="roundRect">
            <a:avLst>
              <a:gd name="adj" fmla="val 178688"/>
            </a:avLst>
          </a:prstGeom>
          <a:solidFill>
            <a:srgbClr val="007EBD"/>
          </a:solidFill>
          <a:ln/>
        </p:spPr>
      </p:sp>
      <p:sp>
        <p:nvSpPr>
          <p:cNvPr id="7" name="Text 5"/>
          <p:cNvSpPr/>
          <p:nvPr/>
        </p:nvSpPr>
        <p:spPr>
          <a:xfrm>
            <a:off x="2677239" y="2522815"/>
            <a:ext cx="204668" cy="255865"/>
          </a:xfrm>
          <a:prstGeom prst="rect">
            <a:avLst/>
          </a:prstGeom>
          <a:noFill/>
          <a:ln/>
        </p:spPr>
        <p:txBody>
          <a:bodyPr wrap="none" lIns="0" tIns="0" rIns="0" bIns="0" rtlCol="0" anchor="t"/>
          <a:lstStyle/>
          <a:p>
            <a:pPr marL="0" marR="0" lvl="0" indent="0" algn="l" defTabSz="914400" rtl="0" eaLnBrk="1" fontAlgn="auto" latinLnBrk="0" hangingPunct="1">
              <a:lnSpc>
                <a:spcPts val="255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Petrona Bold" pitchFamily="34" charset="0"/>
                <a:ea typeface="Petrona Bold" pitchFamily="34" charset="-122"/>
                <a:cs typeface="Petrona Bold" pitchFamily="34" charset="-120"/>
              </a:rPr>
              <a:t>1</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 6"/>
          <p:cNvSpPr/>
          <p:nvPr/>
        </p:nvSpPr>
        <p:spPr>
          <a:xfrm>
            <a:off x="790456" y="3077289"/>
            <a:ext cx="3235881" cy="279916"/>
          </a:xfrm>
          <a:prstGeom prst="rect">
            <a:avLst/>
          </a:prstGeom>
          <a:noFill/>
          <a:ln/>
        </p:spPr>
        <p:txBody>
          <a:bodyPr wrap="none" lIns="0" tIns="0" rIns="0" bIns="0" rtlCol="0" anchor="t"/>
          <a:lstStyle/>
          <a:p>
            <a:pPr marL="0" marR="0" lvl="0" indent="0" algn="l" defTabSz="914400" rtl="0" eaLnBrk="1" fontAlgn="auto" latinLnBrk="0" hangingPunct="1">
              <a:lnSpc>
                <a:spcPts val="2200"/>
              </a:lnSpc>
              <a:spcBef>
                <a:spcPts val="0"/>
              </a:spcBef>
              <a:spcAft>
                <a:spcPts val="0"/>
              </a:spcAft>
              <a:buClrTx/>
              <a:buSzTx/>
              <a:buFontTx/>
              <a:buNone/>
              <a:tabLst/>
              <a:defRPr/>
            </a:pPr>
            <a:r>
              <a:rPr kumimoji="0" lang="en-US" sz="1750" b="1" i="0" u="none" strike="noStrike" kern="1200" cap="none" spc="0" normalizeH="0" baseline="0" noProof="0" dirty="0">
                <a:ln>
                  <a:noFill/>
                </a:ln>
                <a:solidFill>
                  <a:srgbClr val="272525"/>
                </a:solidFill>
                <a:effectLst/>
                <a:uLnTx/>
                <a:uFillTx/>
                <a:latin typeface="Petrona Bold" pitchFamily="34" charset="0"/>
                <a:ea typeface="Petrona Bold" pitchFamily="34" charset="-122"/>
                <a:cs typeface="Petrona Bold" pitchFamily="34" charset="-120"/>
              </a:rPr>
              <a:t>Backend Services on Cloud Run</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 7"/>
          <p:cNvSpPr/>
          <p:nvPr/>
        </p:nvSpPr>
        <p:spPr>
          <a:xfrm>
            <a:off x="790456" y="3459480"/>
            <a:ext cx="3978354" cy="3820478"/>
          </a:xfrm>
          <a:prstGeom prst="rect">
            <a:avLst/>
          </a:prstGeom>
          <a:noFill/>
          <a:ln/>
        </p:spPr>
        <p:txBody>
          <a:bodyPr wrap="square" lIns="0" tIns="0" rIns="0" bIns="0" rtlCol="0" anchor="t"/>
          <a:lstStyle/>
          <a:p>
            <a:pPr marL="0" marR="0" lvl="0" indent="0" algn="l" defTabSz="914400" rtl="0" eaLnBrk="1" fontAlgn="auto" latinLnBrk="0" hangingPunct="1">
              <a:lnSpc>
                <a:spcPts val="21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Our Node.js/Express backend is containerized with Docker and deployed to Google Cloud Run, enabling auto-scaling and simplified management. Secure communication with Cloud SQL is established via Unix domain sockets using the </a:t>
            </a:r>
            <a:r>
              <a:rPr kumimoji="0" lang="en-US" sz="1300" b="0" i="0" u="none" strike="noStrike" kern="1200" cap="none" spc="0" normalizeH="0" baseline="0" noProof="0" dirty="0">
                <a:ln>
                  <a:noFill/>
                </a:ln>
                <a:solidFill>
                  <a:srgbClr val="272525"/>
                </a:solidFill>
                <a:effectLst/>
                <a:highlight>
                  <a:srgbClr val="F2F2F2"/>
                </a:highlight>
                <a:uLnTx/>
                <a:uFillTx/>
                <a:latin typeface="Consolas" pitchFamily="34" charset="0"/>
                <a:ea typeface="Consolas" pitchFamily="34" charset="-122"/>
                <a:cs typeface="Consolas" pitchFamily="34" charset="-120"/>
              </a:rPr>
              <a:t>INSTANCE_CONNECTION_NAME</a:t>
            </a:r>
            <a:r>
              <a:rPr kumimoji="0" lang="en-US" sz="130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environment variable, enhancing security and reducing latency. Critical configurations, including database credentials, JWT secrets, and third-party API keys, are securely managed through Cloud Run's environment variable system. Product images are offloaded to Cloudinary for efficient media storage and delivery, reducing the load on our primary services.</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Shape 8"/>
          <p:cNvSpPr/>
          <p:nvPr/>
        </p:nvSpPr>
        <p:spPr>
          <a:xfrm>
            <a:off x="5132665" y="2650808"/>
            <a:ext cx="4365069" cy="4822508"/>
          </a:xfrm>
          <a:prstGeom prst="roundRect">
            <a:avLst>
              <a:gd name="adj" fmla="val 2514"/>
            </a:avLst>
          </a:prstGeom>
          <a:solidFill>
            <a:srgbClr val="FFFFFF">
              <a:alpha val="95000"/>
            </a:srgbClr>
          </a:solidFill>
          <a:ln/>
        </p:spPr>
      </p:sp>
      <p:sp>
        <p:nvSpPr>
          <p:cNvPr id="11" name="Shape 9"/>
          <p:cNvSpPr/>
          <p:nvPr/>
        </p:nvSpPr>
        <p:spPr>
          <a:xfrm>
            <a:off x="5132665" y="2627948"/>
            <a:ext cx="4365069" cy="91440"/>
          </a:xfrm>
          <a:prstGeom prst="roundRect">
            <a:avLst>
              <a:gd name="adj" fmla="val 78367"/>
            </a:avLst>
          </a:prstGeom>
          <a:solidFill>
            <a:srgbClr val="007EBD"/>
          </a:solidFill>
          <a:ln/>
        </p:spPr>
      </p:sp>
      <p:sp>
        <p:nvSpPr>
          <p:cNvPr id="12" name="Shape 10"/>
          <p:cNvSpPr/>
          <p:nvPr/>
        </p:nvSpPr>
        <p:spPr>
          <a:xfrm>
            <a:off x="7059335" y="2394942"/>
            <a:ext cx="511731" cy="511731"/>
          </a:xfrm>
          <a:prstGeom prst="roundRect">
            <a:avLst>
              <a:gd name="adj" fmla="val 178688"/>
            </a:avLst>
          </a:prstGeom>
          <a:solidFill>
            <a:srgbClr val="007EBD"/>
          </a:solidFill>
          <a:ln/>
        </p:spPr>
      </p:sp>
      <p:sp>
        <p:nvSpPr>
          <p:cNvPr id="13" name="Text 11"/>
          <p:cNvSpPr/>
          <p:nvPr/>
        </p:nvSpPr>
        <p:spPr>
          <a:xfrm>
            <a:off x="7212806" y="2522815"/>
            <a:ext cx="204668" cy="255865"/>
          </a:xfrm>
          <a:prstGeom prst="rect">
            <a:avLst/>
          </a:prstGeom>
          <a:noFill/>
          <a:ln/>
        </p:spPr>
        <p:txBody>
          <a:bodyPr wrap="none" lIns="0" tIns="0" rIns="0" bIns="0" rtlCol="0" anchor="t"/>
          <a:lstStyle/>
          <a:p>
            <a:pPr marL="0" marR="0" lvl="0" indent="0" algn="l" defTabSz="914400" rtl="0" eaLnBrk="1" fontAlgn="auto" latinLnBrk="0" hangingPunct="1">
              <a:lnSpc>
                <a:spcPts val="255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Petrona Bold" pitchFamily="34" charset="0"/>
                <a:ea typeface="Petrona Bold" pitchFamily="34" charset="-122"/>
                <a:cs typeface="Petrona Bold" pitchFamily="34" charset="-120"/>
              </a:rPr>
              <a:t>2</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Text 12"/>
          <p:cNvSpPr/>
          <p:nvPr/>
        </p:nvSpPr>
        <p:spPr>
          <a:xfrm>
            <a:off x="5326023" y="3077289"/>
            <a:ext cx="3189923" cy="279916"/>
          </a:xfrm>
          <a:prstGeom prst="rect">
            <a:avLst/>
          </a:prstGeom>
          <a:noFill/>
          <a:ln/>
        </p:spPr>
        <p:txBody>
          <a:bodyPr wrap="none" lIns="0" tIns="0" rIns="0" bIns="0" rtlCol="0" anchor="t"/>
          <a:lstStyle/>
          <a:p>
            <a:pPr marL="0" marR="0" lvl="0" indent="0" algn="l" defTabSz="914400" rtl="0" eaLnBrk="1" fontAlgn="auto" latinLnBrk="0" hangingPunct="1">
              <a:lnSpc>
                <a:spcPts val="2200"/>
              </a:lnSpc>
              <a:spcBef>
                <a:spcPts val="0"/>
              </a:spcBef>
              <a:spcAft>
                <a:spcPts val="0"/>
              </a:spcAft>
              <a:buClrTx/>
              <a:buSzTx/>
              <a:buFontTx/>
              <a:buNone/>
              <a:tabLst/>
              <a:defRPr/>
            </a:pPr>
            <a:r>
              <a:rPr kumimoji="0" lang="en-US" sz="1750" b="1" i="0" u="none" strike="noStrike" kern="1200" cap="none" spc="0" normalizeH="0" baseline="0" noProof="0" dirty="0">
                <a:ln>
                  <a:noFill/>
                </a:ln>
                <a:solidFill>
                  <a:srgbClr val="272525"/>
                </a:solidFill>
                <a:effectLst/>
                <a:uLnTx/>
                <a:uFillTx/>
                <a:latin typeface="Petrona Bold" pitchFamily="34" charset="0"/>
                <a:ea typeface="Petrona Bold" pitchFamily="34" charset="-122"/>
                <a:cs typeface="Petrona Bold" pitchFamily="34" charset="-120"/>
              </a:rPr>
              <a:t>Frontend &amp; Admin Dashboards</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Text 13"/>
          <p:cNvSpPr/>
          <p:nvPr/>
        </p:nvSpPr>
        <p:spPr>
          <a:xfrm>
            <a:off x="5326023" y="3459480"/>
            <a:ext cx="3978354" cy="3274695"/>
          </a:xfrm>
          <a:prstGeom prst="rect">
            <a:avLst/>
          </a:prstGeom>
          <a:noFill/>
          <a:ln/>
        </p:spPr>
        <p:txBody>
          <a:bodyPr wrap="square" lIns="0" tIns="0" rIns="0" bIns="0" rtlCol="0" anchor="t"/>
          <a:lstStyle/>
          <a:p>
            <a:pPr marL="0" marR="0" lvl="0" indent="0" algn="l" defTabSz="914400" rtl="0" eaLnBrk="1" fontAlgn="auto" latinLnBrk="0" hangingPunct="1">
              <a:lnSpc>
                <a:spcPts val="21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Both the customer-facing React + TailwindCSS frontend and the administrative dashboard are deployed on Google Cloud Run. The frontend undergoes a rigorous build process (</a:t>
            </a:r>
            <a:r>
              <a:rPr kumimoji="0" lang="en-US" sz="1300" b="0" i="0" u="none" strike="noStrike" kern="1200" cap="none" spc="0" normalizeH="0" baseline="0" noProof="0" dirty="0">
                <a:ln>
                  <a:noFill/>
                </a:ln>
                <a:solidFill>
                  <a:srgbClr val="272525"/>
                </a:solidFill>
                <a:effectLst/>
                <a:highlight>
                  <a:srgbClr val="F2F2F2"/>
                </a:highlight>
                <a:uLnTx/>
                <a:uFillTx/>
                <a:latin typeface="Consolas" pitchFamily="34" charset="0"/>
                <a:ea typeface="Consolas" pitchFamily="34" charset="-122"/>
                <a:cs typeface="Consolas" pitchFamily="34" charset="-120"/>
              </a:rPr>
              <a:t>npm run build</a:t>
            </a:r>
            <a:r>
              <a:rPr kumimoji="0" lang="en-US" sz="130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before deployment, optimizing static assets for caching and ensuring a mobile-first responsive design for a seamless user experience. The admin dashboard, collocated with the frontend for centralized management, enforces secure access through JSON Web Token (JWT) based authentication, safeguarding sensitive operational controls.</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Shape 14"/>
          <p:cNvSpPr/>
          <p:nvPr/>
        </p:nvSpPr>
        <p:spPr>
          <a:xfrm>
            <a:off x="9668232" y="2650808"/>
            <a:ext cx="4365069" cy="4822508"/>
          </a:xfrm>
          <a:prstGeom prst="roundRect">
            <a:avLst>
              <a:gd name="adj" fmla="val 2514"/>
            </a:avLst>
          </a:prstGeom>
          <a:solidFill>
            <a:srgbClr val="FFFFFF">
              <a:alpha val="95000"/>
            </a:srgbClr>
          </a:solidFill>
          <a:ln/>
        </p:spPr>
      </p:sp>
      <p:sp>
        <p:nvSpPr>
          <p:cNvPr id="17" name="Shape 15"/>
          <p:cNvSpPr/>
          <p:nvPr/>
        </p:nvSpPr>
        <p:spPr>
          <a:xfrm>
            <a:off x="9668232" y="2627948"/>
            <a:ext cx="4365069" cy="91440"/>
          </a:xfrm>
          <a:prstGeom prst="roundRect">
            <a:avLst>
              <a:gd name="adj" fmla="val 78367"/>
            </a:avLst>
          </a:prstGeom>
          <a:solidFill>
            <a:srgbClr val="007EBD"/>
          </a:solidFill>
          <a:ln/>
        </p:spPr>
      </p:sp>
      <p:sp>
        <p:nvSpPr>
          <p:cNvPr id="18" name="Shape 16"/>
          <p:cNvSpPr/>
          <p:nvPr/>
        </p:nvSpPr>
        <p:spPr>
          <a:xfrm>
            <a:off x="11594902" y="2394942"/>
            <a:ext cx="511731" cy="511731"/>
          </a:xfrm>
          <a:prstGeom prst="roundRect">
            <a:avLst>
              <a:gd name="adj" fmla="val 178688"/>
            </a:avLst>
          </a:prstGeom>
          <a:solidFill>
            <a:srgbClr val="007EBD"/>
          </a:solidFill>
          <a:ln/>
        </p:spPr>
      </p:sp>
      <p:sp>
        <p:nvSpPr>
          <p:cNvPr id="19" name="Text 17"/>
          <p:cNvSpPr/>
          <p:nvPr/>
        </p:nvSpPr>
        <p:spPr>
          <a:xfrm>
            <a:off x="11748373" y="2522815"/>
            <a:ext cx="204668" cy="255865"/>
          </a:xfrm>
          <a:prstGeom prst="rect">
            <a:avLst/>
          </a:prstGeom>
          <a:noFill/>
          <a:ln/>
        </p:spPr>
        <p:txBody>
          <a:bodyPr wrap="none" lIns="0" tIns="0" rIns="0" bIns="0" rtlCol="0" anchor="t"/>
          <a:lstStyle/>
          <a:p>
            <a:pPr marL="0" marR="0" lvl="0" indent="0" algn="l" defTabSz="914400" rtl="0" eaLnBrk="1" fontAlgn="auto" latinLnBrk="0" hangingPunct="1">
              <a:lnSpc>
                <a:spcPts val="255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Petrona Bold" pitchFamily="34" charset="0"/>
                <a:ea typeface="Petrona Bold" pitchFamily="34" charset="-122"/>
                <a:cs typeface="Petrona Bold" pitchFamily="34" charset="-120"/>
              </a:rPr>
              <a:t>3</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Text 18"/>
          <p:cNvSpPr/>
          <p:nvPr/>
        </p:nvSpPr>
        <p:spPr>
          <a:xfrm>
            <a:off x="9861590" y="3077289"/>
            <a:ext cx="3453646" cy="279916"/>
          </a:xfrm>
          <a:prstGeom prst="rect">
            <a:avLst/>
          </a:prstGeom>
          <a:noFill/>
          <a:ln/>
        </p:spPr>
        <p:txBody>
          <a:bodyPr wrap="none" lIns="0" tIns="0" rIns="0" bIns="0" rtlCol="0" anchor="t"/>
          <a:lstStyle/>
          <a:p>
            <a:pPr marL="0" marR="0" lvl="0" indent="0" algn="l" defTabSz="914400" rtl="0" eaLnBrk="1" fontAlgn="auto" latinLnBrk="0" hangingPunct="1">
              <a:lnSpc>
                <a:spcPts val="2200"/>
              </a:lnSpc>
              <a:spcBef>
                <a:spcPts val="0"/>
              </a:spcBef>
              <a:spcAft>
                <a:spcPts val="0"/>
              </a:spcAft>
              <a:buClrTx/>
              <a:buSzTx/>
              <a:buFontTx/>
              <a:buNone/>
              <a:tabLst/>
              <a:defRPr/>
            </a:pPr>
            <a:r>
              <a:rPr kumimoji="0" lang="en-US" sz="1750" b="1" i="0" u="none" strike="noStrike" kern="1200" cap="none" spc="0" normalizeH="0" baseline="0" noProof="0" dirty="0">
                <a:ln>
                  <a:noFill/>
                </a:ln>
                <a:solidFill>
                  <a:srgbClr val="272525"/>
                </a:solidFill>
                <a:effectLst/>
                <a:uLnTx/>
                <a:uFillTx/>
                <a:latin typeface="Petrona Bold" pitchFamily="34" charset="0"/>
                <a:ea typeface="Petrona Bold" pitchFamily="34" charset="-122"/>
                <a:cs typeface="Petrona Bold" pitchFamily="34" charset="-120"/>
              </a:rPr>
              <a:t>Cloud SQL (PostgreSQL) Database</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Text 19"/>
          <p:cNvSpPr/>
          <p:nvPr/>
        </p:nvSpPr>
        <p:spPr>
          <a:xfrm>
            <a:off x="9861590" y="3459480"/>
            <a:ext cx="3978354" cy="3274695"/>
          </a:xfrm>
          <a:prstGeom prst="rect">
            <a:avLst/>
          </a:prstGeom>
          <a:noFill/>
          <a:ln/>
        </p:spPr>
        <p:txBody>
          <a:bodyPr wrap="square" lIns="0" tIns="0" rIns="0" bIns="0" rtlCol="0" anchor="t"/>
          <a:lstStyle/>
          <a:p>
            <a:pPr marL="0" marR="0" lvl="0" indent="0" algn="l" defTabSz="914400" rtl="0" eaLnBrk="1" fontAlgn="auto" latinLnBrk="0" hangingPunct="1">
              <a:lnSpc>
                <a:spcPts val="21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Our core database runs on Google Cloud SQL with PostgreSQL, providing a managed, high-performance relational database solution. Data was seamlessly migrated from local development environments to Cloud SQL. To enhance query performance and ensure rapid data retrieval, strategic indexes have been applied to frequently accessed tables. All connections from Cloud Run services to the database are secured using the integrated socket connection method, preventing direct public exposure of the database instance and minimizing attack surfaces.</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1C5FB017-4097-A737-C8A0-13F65F69DC87}"/>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682228"/>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Database Design</a:t>
            </a:r>
            <a:endParaRPr lang="en-US" sz="4650" dirty="0"/>
          </a:p>
        </p:txBody>
      </p:sp>
      <p:sp>
        <p:nvSpPr>
          <p:cNvPr id="3" name="Text 1"/>
          <p:cNvSpPr/>
          <p:nvPr/>
        </p:nvSpPr>
        <p:spPr>
          <a:xfrm>
            <a:off x="793790" y="1880116"/>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PostgreSQL database is structured to efficiently manage core e-commerce entities, ensuring data integrity and fast retrieval for all operations.</a:t>
            </a:r>
            <a:endParaRPr lang="en-US" sz="1750" dirty="0"/>
          </a:p>
        </p:txBody>
      </p:sp>
      <p:sp>
        <p:nvSpPr>
          <p:cNvPr id="4" name="Shape 2"/>
          <p:cNvSpPr/>
          <p:nvPr/>
        </p:nvSpPr>
        <p:spPr>
          <a:xfrm>
            <a:off x="793790" y="2861072"/>
            <a:ext cx="13042821" cy="3705225"/>
          </a:xfrm>
          <a:prstGeom prst="roundRect">
            <a:avLst>
              <a:gd name="adj" fmla="val 2571"/>
            </a:avLst>
          </a:prstGeom>
          <a:noFill/>
          <a:ln w="7620">
            <a:solidFill>
              <a:srgbClr val="000000">
                <a:alpha val="8000"/>
              </a:srgbClr>
            </a:solidFill>
            <a:prstDash val="solid"/>
          </a:ln>
        </p:spPr>
      </p:sp>
      <p:sp>
        <p:nvSpPr>
          <p:cNvPr id="5" name="Shape 3"/>
          <p:cNvSpPr/>
          <p:nvPr/>
        </p:nvSpPr>
        <p:spPr>
          <a:xfrm>
            <a:off x="801410" y="2868692"/>
            <a:ext cx="13027581" cy="650319"/>
          </a:xfrm>
          <a:prstGeom prst="rect">
            <a:avLst/>
          </a:prstGeom>
          <a:solidFill>
            <a:srgbClr val="FFFFFF">
              <a:alpha val="4000"/>
            </a:srgbClr>
          </a:solidFill>
          <a:ln/>
        </p:spPr>
      </p:sp>
      <p:sp>
        <p:nvSpPr>
          <p:cNvPr id="6" name="Text 4"/>
          <p:cNvSpPr/>
          <p:nvPr/>
        </p:nvSpPr>
        <p:spPr>
          <a:xfrm>
            <a:off x="1028343" y="3012400"/>
            <a:ext cx="3450788"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Users</a:t>
            </a:r>
            <a:endParaRPr lang="en-US" sz="1750" dirty="0"/>
          </a:p>
        </p:txBody>
      </p:sp>
      <p:sp>
        <p:nvSpPr>
          <p:cNvPr id="7" name="Text 5"/>
          <p:cNvSpPr/>
          <p:nvPr/>
        </p:nvSpPr>
        <p:spPr>
          <a:xfrm>
            <a:off x="4940379" y="3012400"/>
            <a:ext cx="8661797"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id, name, email, password,</a:t>
            </a:r>
            <a:r>
              <a:rPr lang="en-US" sz="1750" dirty="0">
                <a:solidFill>
                  <a:srgbClr val="272525"/>
                </a:solidFill>
                <a:latin typeface="Inter" pitchFamily="34" charset="0"/>
                <a:ea typeface="Inter" pitchFamily="34" charset="-122"/>
                <a:cs typeface="Inter" pitchFamily="34" charset="-120"/>
              </a:rPr>
              <a:t> </a:t>
            </a:r>
            <a:r>
              <a:rPr lang="en-US" sz="1750" dirty="0">
                <a:solidFill>
                  <a:srgbClr val="1D1D1B"/>
                </a:solidFill>
                <a:latin typeface="Inter" pitchFamily="34" charset="0"/>
                <a:ea typeface="Inter" pitchFamily="34" charset="-122"/>
                <a:cs typeface="Inter" pitchFamily="34" charset="-120"/>
              </a:rPr>
              <a:t>cartData (JSON)</a:t>
            </a:r>
            <a:endParaRPr lang="en-US" sz="1750" dirty="0"/>
          </a:p>
        </p:txBody>
      </p:sp>
      <p:sp>
        <p:nvSpPr>
          <p:cNvPr id="8" name="Shape 6"/>
          <p:cNvSpPr/>
          <p:nvPr/>
        </p:nvSpPr>
        <p:spPr>
          <a:xfrm>
            <a:off x="801410" y="3519011"/>
            <a:ext cx="13027581" cy="1013222"/>
          </a:xfrm>
          <a:prstGeom prst="rect">
            <a:avLst/>
          </a:prstGeom>
          <a:solidFill>
            <a:srgbClr val="000000">
              <a:alpha val="4000"/>
            </a:srgbClr>
          </a:solidFill>
          <a:ln/>
        </p:spPr>
      </p:sp>
      <p:sp>
        <p:nvSpPr>
          <p:cNvPr id="9" name="Text 7"/>
          <p:cNvSpPr/>
          <p:nvPr/>
        </p:nvSpPr>
        <p:spPr>
          <a:xfrm>
            <a:off x="1028343" y="3662720"/>
            <a:ext cx="3450788"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Products</a:t>
            </a:r>
            <a:endParaRPr lang="en-US" sz="1750" dirty="0"/>
          </a:p>
        </p:txBody>
      </p:sp>
      <p:sp>
        <p:nvSpPr>
          <p:cNvPr id="10" name="Text 8"/>
          <p:cNvSpPr/>
          <p:nvPr/>
        </p:nvSpPr>
        <p:spPr>
          <a:xfrm>
            <a:off x="4940379" y="3662720"/>
            <a:ext cx="8661797"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id, name, description, price, category, subCategory, bestseller, date,</a:t>
            </a:r>
            <a:r>
              <a:rPr lang="en-US" sz="1750" dirty="0">
                <a:solidFill>
                  <a:srgbClr val="272525"/>
                </a:solidFill>
                <a:latin typeface="Inter" pitchFamily="34" charset="0"/>
                <a:ea typeface="Inter" pitchFamily="34" charset="-122"/>
                <a:cs typeface="Inter" pitchFamily="34" charset="-120"/>
              </a:rPr>
              <a:t> </a:t>
            </a:r>
            <a:r>
              <a:rPr lang="en-US" sz="1750" dirty="0">
                <a:solidFill>
                  <a:srgbClr val="1D1D1B"/>
                </a:solidFill>
                <a:latin typeface="Inter" pitchFamily="34" charset="0"/>
                <a:ea typeface="Inter" pitchFamily="34" charset="-122"/>
                <a:cs typeface="Inter" pitchFamily="34" charset="-120"/>
              </a:rPr>
              <a:t>images (array), sizes</a:t>
            </a:r>
            <a:endParaRPr lang="en-US" sz="1750" dirty="0"/>
          </a:p>
        </p:txBody>
      </p:sp>
      <p:sp>
        <p:nvSpPr>
          <p:cNvPr id="11" name="Shape 9"/>
          <p:cNvSpPr/>
          <p:nvPr/>
        </p:nvSpPr>
        <p:spPr>
          <a:xfrm>
            <a:off x="801410" y="4532233"/>
            <a:ext cx="13027581" cy="1013222"/>
          </a:xfrm>
          <a:prstGeom prst="rect">
            <a:avLst/>
          </a:prstGeom>
          <a:solidFill>
            <a:srgbClr val="FFFFFF">
              <a:alpha val="4000"/>
            </a:srgbClr>
          </a:solidFill>
          <a:ln/>
        </p:spPr>
      </p:sp>
      <p:sp>
        <p:nvSpPr>
          <p:cNvPr id="12" name="Text 10"/>
          <p:cNvSpPr/>
          <p:nvPr/>
        </p:nvSpPr>
        <p:spPr>
          <a:xfrm>
            <a:off x="1028343" y="4675942"/>
            <a:ext cx="3450788"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Orders</a:t>
            </a:r>
            <a:endParaRPr lang="en-US" sz="1750" dirty="0"/>
          </a:p>
        </p:txBody>
      </p:sp>
      <p:sp>
        <p:nvSpPr>
          <p:cNvPr id="13" name="Text 11"/>
          <p:cNvSpPr/>
          <p:nvPr/>
        </p:nvSpPr>
        <p:spPr>
          <a:xfrm>
            <a:off x="4940379" y="4675942"/>
            <a:ext cx="8661797"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id, userId, amount, status, paymentMethod, payment, date,</a:t>
            </a:r>
            <a:r>
              <a:rPr lang="en-US" sz="1750" dirty="0">
                <a:solidFill>
                  <a:srgbClr val="272525"/>
                </a:solidFill>
                <a:latin typeface="Inter" pitchFamily="34" charset="0"/>
                <a:ea typeface="Inter" pitchFamily="34" charset="-122"/>
                <a:cs typeface="Inter" pitchFamily="34" charset="-120"/>
              </a:rPr>
              <a:t> </a:t>
            </a:r>
            <a:r>
              <a:rPr lang="en-US" sz="1750" dirty="0">
                <a:solidFill>
                  <a:srgbClr val="1D1D1B"/>
                </a:solidFill>
                <a:latin typeface="Inter" pitchFamily="34" charset="0"/>
                <a:ea typeface="Inter" pitchFamily="34" charset="-122"/>
                <a:cs typeface="Inter" pitchFamily="34" charset="-120"/>
              </a:rPr>
              <a:t>items (JSON), address (JSON)</a:t>
            </a:r>
            <a:endParaRPr lang="en-US" sz="1750" dirty="0"/>
          </a:p>
        </p:txBody>
      </p:sp>
      <p:sp>
        <p:nvSpPr>
          <p:cNvPr id="14" name="Shape 12"/>
          <p:cNvSpPr/>
          <p:nvPr/>
        </p:nvSpPr>
        <p:spPr>
          <a:xfrm>
            <a:off x="801410" y="5545455"/>
            <a:ext cx="13027581" cy="1013222"/>
          </a:xfrm>
          <a:prstGeom prst="rect">
            <a:avLst/>
          </a:prstGeom>
          <a:solidFill>
            <a:srgbClr val="000000">
              <a:alpha val="4000"/>
            </a:srgbClr>
          </a:solidFill>
          <a:ln/>
        </p:spPr>
      </p:sp>
      <p:sp>
        <p:nvSpPr>
          <p:cNvPr id="15" name="Text 13"/>
          <p:cNvSpPr/>
          <p:nvPr/>
        </p:nvSpPr>
        <p:spPr>
          <a:xfrm>
            <a:off x="1028343" y="5689163"/>
            <a:ext cx="3450788"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Relationships</a:t>
            </a:r>
            <a:endParaRPr lang="en-US" sz="1750" dirty="0"/>
          </a:p>
        </p:txBody>
      </p:sp>
      <p:sp>
        <p:nvSpPr>
          <p:cNvPr id="16" name="Text 14"/>
          <p:cNvSpPr/>
          <p:nvPr/>
        </p:nvSpPr>
        <p:spPr>
          <a:xfrm>
            <a:off x="4940379" y="5689163"/>
            <a:ext cx="8661797"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Users </a:t>
            </a: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Orders (One-to-Many), Users </a:t>
            </a: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Cart (One-to-One, managed via JSON in Users table for flexibility).</a:t>
            </a:r>
            <a:endParaRPr lang="en-US" sz="1750" dirty="0"/>
          </a:p>
        </p:txBody>
      </p:sp>
      <p:sp>
        <p:nvSpPr>
          <p:cNvPr id="17" name="Text 15"/>
          <p:cNvSpPr/>
          <p:nvPr/>
        </p:nvSpPr>
        <p:spPr>
          <a:xfrm>
            <a:off x="793790" y="682144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design balances normalization with practical considerations like storing cart data as JSON for flexibility, optimizing performance for common e-commerce queries.</a:t>
            </a:r>
            <a:endParaRPr lang="en-US" sz="1750" dirty="0"/>
          </a:p>
        </p:txBody>
      </p:sp>
      <p:sp>
        <p:nvSpPr>
          <p:cNvPr id="18" name="Rectangle 17">
            <a:extLst>
              <a:ext uri="{FF2B5EF4-FFF2-40B4-BE49-F238E27FC236}">
                <a16:creationId xmlns:a16="http://schemas.microsoft.com/office/drawing/2014/main" id="{6024D729-1947-23B3-AABF-7F961A16C0E4}"/>
              </a:ext>
            </a:extLst>
          </p:cNvPr>
          <p:cNvSpPr/>
          <p:nvPr/>
        </p:nvSpPr>
        <p:spPr>
          <a:xfrm>
            <a:off x="12871938" y="7747279"/>
            <a:ext cx="1647930" cy="36174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solidFill>
                <a:schemeClr val="bg1"/>
              </a:solidFill>
            </a:endParaRPr>
          </a:p>
        </p:txBody>
      </p:sp>
    </p:spTree>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1586</Words>
  <Application>Microsoft Office PowerPoint</Application>
  <PresentationFormat>Custom</PresentationFormat>
  <Paragraphs>158</Paragraphs>
  <Slides>14</Slides>
  <Notes>11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14</vt:i4>
      </vt:variant>
    </vt:vector>
  </HeadingPairs>
  <TitlesOfParts>
    <vt:vector size="23" baseType="lpstr">
      <vt:lpstr>Inter</vt:lpstr>
      <vt:lpstr>Petrona Bold</vt:lpstr>
      <vt:lpstr>Consolas</vt:lpstr>
      <vt:lpstr>Corbel</vt:lpstr>
      <vt:lpstr>Calibri</vt:lpstr>
      <vt:lpstr>Arial</vt:lpstr>
      <vt:lpstr>Bahnschrift Light SemiCondensed</vt:lpstr>
      <vt:lpstr>Office Theme</vt:lpstr>
      <vt:lpstr>Parallax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GM TEJA</dc:creator>
  <cp:lastModifiedBy>GM TEJA</cp:lastModifiedBy>
  <cp:revision>2</cp:revision>
  <dcterms:created xsi:type="dcterms:W3CDTF">2025-08-11T08:34:36Z</dcterms:created>
  <dcterms:modified xsi:type="dcterms:W3CDTF">2025-08-11T09:54:00Z</dcterms:modified>
</cp:coreProperties>
</file>